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3" r:id="rId2"/>
    <p:sldMasterId id="2147483670" r:id="rId3"/>
  </p:sldMasterIdLst>
  <p:notesMasterIdLst>
    <p:notesMasterId r:id="rId40"/>
  </p:notesMasterIdLst>
  <p:handoutMasterIdLst>
    <p:handoutMasterId r:id="rId41"/>
  </p:handoutMasterIdLst>
  <p:sldIdLst>
    <p:sldId id="388" r:id="rId4"/>
    <p:sldId id="389" r:id="rId5"/>
    <p:sldId id="418" r:id="rId6"/>
    <p:sldId id="408" r:id="rId7"/>
    <p:sldId id="409" r:id="rId8"/>
    <p:sldId id="411" r:id="rId9"/>
    <p:sldId id="412" r:id="rId10"/>
    <p:sldId id="413" r:id="rId11"/>
    <p:sldId id="419" r:id="rId12"/>
    <p:sldId id="407" r:id="rId13"/>
    <p:sldId id="415" r:id="rId14"/>
    <p:sldId id="395" r:id="rId15"/>
    <p:sldId id="398" r:id="rId16"/>
    <p:sldId id="416" r:id="rId17"/>
    <p:sldId id="397" r:id="rId18"/>
    <p:sldId id="400" r:id="rId19"/>
    <p:sldId id="417" r:id="rId20"/>
    <p:sldId id="391" r:id="rId21"/>
    <p:sldId id="396" r:id="rId22"/>
    <p:sldId id="420" r:id="rId23"/>
    <p:sldId id="259" r:id="rId24"/>
    <p:sldId id="266" r:id="rId25"/>
    <p:sldId id="261" r:id="rId26"/>
    <p:sldId id="270" r:id="rId27"/>
    <p:sldId id="262" r:id="rId28"/>
    <p:sldId id="405" r:id="rId29"/>
    <p:sldId id="263" r:id="rId30"/>
    <p:sldId id="264" r:id="rId31"/>
    <p:sldId id="273" r:id="rId32"/>
    <p:sldId id="268" r:id="rId33"/>
    <p:sldId id="421" r:id="rId34"/>
    <p:sldId id="404" r:id="rId35"/>
    <p:sldId id="423" r:id="rId36"/>
    <p:sldId id="424" r:id="rId37"/>
    <p:sldId id="425" r:id="rId38"/>
    <p:sldId id="394" r:id="rId39"/>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99" userDrawn="1">
          <p15:clr>
            <a:srgbClr val="A4A3A4"/>
          </p15:clr>
        </p15:guide>
        <p15:guide id="3" orient="horz" pos="35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hui"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4994"/>
    <a:srgbClr val="AA2928"/>
    <a:srgbClr val="EA7D7C"/>
    <a:srgbClr val="FFFFFF"/>
    <a:srgbClr val="A6A6A6"/>
    <a:srgbClr val="00B050"/>
    <a:srgbClr val="8DCA50"/>
    <a:srgbClr val="AD5428"/>
    <a:srgbClr val="AA2828"/>
    <a:srgbClr val="003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2710" autoAdjust="0"/>
    <p:restoredTop sz="91046" autoAdjust="0"/>
  </p:normalViewPr>
  <p:slideViewPr>
    <p:cSldViewPr snapToGrid="0">
      <p:cViewPr varScale="1">
        <p:scale>
          <a:sx n="87" d="100"/>
          <a:sy n="87" d="100"/>
        </p:scale>
        <p:origin x="808" y="56"/>
      </p:cViewPr>
      <p:guideLst>
        <p:guide orient="horz" pos="2160"/>
        <p:guide pos="3999"/>
        <p:guide orient="horz" pos="3543"/>
      </p:guideLst>
    </p:cSldViewPr>
  </p:slideViewPr>
  <p:notesTextViewPr>
    <p:cViewPr>
      <p:scale>
        <a:sx n="1" d="1"/>
        <a:sy n="1" d="1"/>
      </p:scale>
      <p:origin x="0" y="0"/>
    </p:cViewPr>
  </p:notesTextViewPr>
  <p:sorterViewPr>
    <p:cViewPr>
      <p:scale>
        <a:sx n="200" d="100"/>
        <a:sy n="200" d="100"/>
      </p:scale>
      <p:origin x="0" y="-44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AD93982-A6C2-57BB-74F3-93ABFF185C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6D8F0F6-B7CE-922F-612F-0B3DAAC0DE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046CC7-C6C1-4984-8707-AC973AC38F41}" type="datetimeFigureOut">
              <a:rPr lang="zh-CN" altLang="en-US" smtClean="0"/>
              <a:t>2024/5/8</a:t>
            </a:fld>
            <a:endParaRPr lang="zh-CN" altLang="en-US"/>
          </a:p>
        </p:txBody>
      </p:sp>
      <p:sp>
        <p:nvSpPr>
          <p:cNvPr id="4" name="页脚占位符 3">
            <a:extLst>
              <a:ext uri="{FF2B5EF4-FFF2-40B4-BE49-F238E27FC236}">
                <a16:creationId xmlns:a16="http://schemas.microsoft.com/office/drawing/2014/main" id="{DA2F04C3-CB38-4EC8-8619-A03E3D9167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682EC69-4938-D17C-0E17-4405DAF7DA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E0900E-6BC6-4A79-AB66-FBF4A91BBAA9}" type="slidenum">
              <a:rPr lang="zh-CN" altLang="en-US" smtClean="0"/>
              <a:t>‹#›</a:t>
            </a:fld>
            <a:endParaRPr lang="zh-CN" altLang="en-US"/>
          </a:p>
        </p:txBody>
      </p:sp>
    </p:spTree>
    <p:extLst>
      <p:ext uri="{BB962C8B-B14F-4D97-AF65-F5344CB8AC3E}">
        <p14:creationId xmlns:p14="http://schemas.microsoft.com/office/powerpoint/2010/main" val="42767697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3D0C4-8ADB-45C9-8A59-3F8BC0A99BBE}" type="datetimeFigureOut">
              <a:rPr lang="zh-CN" altLang="en-US" smtClean="0"/>
              <a:t>2024/5/8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68BFC-01CB-48B0-ABB1-5134A3C026F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u="none" dirty="0"/>
          </a:p>
        </p:txBody>
      </p:sp>
      <p:sp>
        <p:nvSpPr>
          <p:cNvPr id="4" name="灯片编号占位符 3"/>
          <p:cNvSpPr>
            <a:spLocks noGrp="1"/>
          </p:cNvSpPr>
          <p:nvPr>
            <p:ph type="sldNum" sz="quarter" idx="5"/>
          </p:nvPr>
        </p:nvSpPr>
        <p:spPr/>
        <p:txBody>
          <a:bodyPr/>
          <a:lstStyle/>
          <a:p>
            <a:fld id="{29F68BFC-01CB-48B0-ABB1-5134A3C026F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9F68BFC-01CB-48B0-ABB1-5134A3C026FA}" type="slidenum">
              <a:rPr lang="zh-CN" altLang="en-US" smtClean="0"/>
              <a:t>18</a:t>
            </a:fld>
            <a:endParaRPr lang="zh-CN" altLang="en-US"/>
          </a:p>
        </p:txBody>
      </p:sp>
    </p:spTree>
    <p:extLst>
      <p:ext uri="{BB962C8B-B14F-4D97-AF65-F5344CB8AC3E}">
        <p14:creationId xmlns:p14="http://schemas.microsoft.com/office/powerpoint/2010/main" val="3030151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F68BFC-01CB-48B0-ABB1-5134A3C026FA}" type="slidenum">
              <a:rPr lang="zh-CN" altLang="en-US" smtClean="0"/>
              <a:t>32</a:t>
            </a:fld>
            <a:endParaRPr lang="zh-CN" altLang="en-US"/>
          </a:p>
        </p:txBody>
      </p:sp>
    </p:spTree>
    <p:extLst>
      <p:ext uri="{BB962C8B-B14F-4D97-AF65-F5344CB8AC3E}">
        <p14:creationId xmlns:p14="http://schemas.microsoft.com/office/powerpoint/2010/main" val="3461405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F68BFC-01CB-48B0-ABB1-5134A3C026FA}" type="slidenum">
              <a:rPr lang="zh-CN" altLang="en-US" smtClean="0"/>
              <a:t>33</a:t>
            </a:fld>
            <a:endParaRPr lang="zh-CN" altLang="en-US"/>
          </a:p>
        </p:txBody>
      </p:sp>
    </p:spTree>
    <p:extLst>
      <p:ext uri="{BB962C8B-B14F-4D97-AF65-F5344CB8AC3E}">
        <p14:creationId xmlns:p14="http://schemas.microsoft.com/office/powerpoint/2010/main" val="1499759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F68BFC-01CB-48B0-ABB1-5134A3C026FA}" type="slidenum">
              <a:rPr lang="zh-CN" altLang="en-US" smtClean="0"/>
              <a:t>34</a:t>
            </a:fld>
            <a:endParaRPr lang="zh-CN" altLang="en-US"/>
          </a:p>
        </p:txBody>
      </p:sp>
    </p:spTree>
    <p:extLst>
      <p:ext uri="{BB962C8B-B14F-4D97-AF65-F5344CB8AC3E}">
        <p14:creationId xmlns:p14="http://schemas.microsoft.com/office/powerpoint/2010/main" val="430327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latin typeface="微软雅黑" charset="0"/>
                <a:ea typeface="思源黑体"/>
                <a:cs typeface="微软雅黑" charset="0"/>
                <a:sym typeface="+mn-ea"/>
              </a:rPr>
              <a:t>1</a:t>
            </a:r>
            <a:r>
              <a:rPr lang="zh-CN" altLang="en-US" dirty="0">
                <a:latin typeface="微软雅黑" charset="0"/>
                <a:ea typeface="思源黑体"/>
                <a:cs typeface="微软雅黑" charset="0"/>
                <a:sym typeface="+mn-ea"/>
              </a:rPr>
              <a:t>、</a:t>
            </a:r>
            <a:r>
              <a:rPr lang="zh-CN" dirty="0">
                <a:latin typeface="微软雅黑" charset="0"/>
                <a:ea typeface="思源黑体"/>
                <a:cs typeface="微软雅黑" charset="0"/>
                <a:sym typeface="+mn-ea"/>
              </a:rPr>
              <a:t>光束不同轨道角动量模式相互正交，且轨道角动量的取值可以为任意的整数，在理论上可以提供无穷多个信道，因此可以有效地提高通信系统的信道容量和通信速率</a:t>
            </a:r>
            <a:r>
              <a:rPr lang="en-US" baseline="30000" dirty="0">
                <a:latin typeface="微软雅黑" charset="0"/>
                <a:ea typeface="思源黑体"/>
                <a:cs typeface="微软雅黑" charset="0"/>
                <a:sym typeface="+mn-ea"/>
              </a:rPr>
              <a:t>[17-26]</a:t>
            </a:r>
            <a:r>
              <a:rPr lang="zh-CN" dirty="0">
                <a:latin typeface="微软雅黑" charset="0"/>
                <a:ea typeface="思源黑体"/>
                <a:cs typeface="微软雅黑" charset="0"/>
                <a:sym typeface="+mn-ea"/>
              </a:rPr>
              <a:t>。</a:t>
            </a:r>
            <a:endParaRPr lang="zh-CN" b="0" dirty="0">
              <a:latin typeface="微软雅黑" charset="0"/>
              <a:ea typeface="思源黑体"/>
              <a:cs typeface="微软雅黑" charset="0"/>
            </a:endParaRPr>
          </a:p>
          <a:p>
            <a:r>
              <a:rPr lang="en-US" altLang="zh-CN" dirty="0">
                <a:latin typeface="微软雅黑" charset="0"/>
                <a:ea typeface="思源黑体"/>
                <a:cs typeface="微软雅黑" charset="0"/>
                <a:sym typeface="+mn-ea"/>
              </a:rPr>
              <a:t>2</a:t>
            </a:r>
            <a:r>
              <a:rPr lang="zh-CN" altLang="en-US" dirty="0">
                <a:latin typeface="微软雅黑" charset="0"/>
                <a:ea typeface="思源黑体"/>
                <a:cs typeface="微软雅黑" charset="0"/>
                <a:sym typeface="+mn-ea"/>
              </a:rPr>
              <a:t>、</a:t>
            </a:r>
            <a:r>
              <a:rPr lang="zh-CN" dirty="0">
                <a:latin typeface="微软雅黑" charset="0"/>
                <a:ea typeface="思源黑体"/>
                <a:cs typeface="微软雅黑" charset="0"/>
                <a:sym typeface="+mn-ea"/>
              </a:rPr>
              <a:t>基于</a:t>
            </a:r>
            <a:r>
              <a:rPr lang="en-US" dirty="0">
                <a:latin typeface="微软雅黑" charset="0"/>
                <a:ea typeface="思源黑体"/>
                <a:cs typeface="微软雅黑" charset="0"/>
                <a:sym typeface="+mn-ea"/>
              </a:rPr>
              <a:t>OAM</a:t>
            </a:r>
            <a:r>
              <a:rPr lang="zh-CN" dirty="0">
                <a:latin typeface="微软雅黑" charset="0"/>
                <a:ea typeface="思源黑体"/>
                <a:cs typeface="微软雅黑" charset="0"/>
                <a:sym typeface="+mn-ea"/>
              </a:rPr>
              <a:t>通信的基本原理是将不同</a:t>
            </a:r>
            <a:r>
              <a:rPr lang="en-US" dirty="0">
                <a:latin typeface="微软雅黑" charset="0"/>
                <a:ea typeface="思源黑体"/>
                <a:cs typeface="微软雅黑" charset="0"/>
                <a:sym typeface="+mn-ea"/>
              </a:rPr>
              <a:t>OAM</a:t>
            </a:r>
            <a:r>
              <a:rPr lang="zh-CN" dirty="0">
                <a:latin typeface="微软雅黑" charset="0"/>
                <a:ea typeface="思源黑体"/>
                <a:cs typeface="微软雅黑" charset="0"/>
                <a:sym typeface="+mn-ea"/>
              </a:rPr>
              <a:t>模式当作不同的信道，类似于波分复用时将不同波长光当作不同的信道</a:t>
            </a:r>
            <a:r>
              <a:rPr lang="zh-CN" dirty="0">
                <a:latin typeface="微软雅黑" charset="0"/>
                <a:ea typeface="微软雅黑" charset="0"/>
                <a:cs typeface="微软雅黑" charset="0"/>
                <a:sym typeface="+mn-ea"/>
              </a:rPr>
              <a:t>。</a:t>
            </a:r>
            <a:endParaRPr lang="zh-CN" altLang="en-US" b="0" dirty="0">
              <a:latin typeface="微软雅黑" charset="0"/>
              <a:ea typeface="微软雅黑" charset="0"/>
              <a:cs typeface="微软雅黑" charset="0"/>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F68BFC-01CB-48B0-ABB1-5134A3C026FA}" type="slidenum">
              <a:rPr lang="zh-CN" altLang="en-US" smtClean="0"/>
              <a:t>12</a:t>
            </a:fld>
            <a:endParaRPr lang="zh-CN" altLang="en-US"/>
          </a:p>
        </p:txBody>
      </p:sp>
    </p:spTree>
    <p:extLst>
      <p:ext uri="{BB962C8B-B14F-4D97-AF65-F5344CB8AC3E}">
        <p14:creationId xmlns:p14="http://schemas.microsoft.com/office/powerpoint/2010/main" val="2487445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OAM</a:t>
            </a:r>
            <a:r>
              <a:rPr lang="zh-CN" altLang="en-US" dirty="0"/>
              <a:t>的产生：与光场的空间分布有关，如使用螺旋相位板产生涡旋光，可理解为光的波前绕固定中心旋转</a:t>
            </a:r>
            <a:endParaRPr lang="en-US" altLang="zh-CN" dirty="0"/>
          </a:p>
          <a:p>
            <a:r>
              <a:rPr lang="en-US" altLang="zh-CN" dirty="0"/>
              <a:t>SAM</a:t>
            </a:r>
            <a:r>
              <a:rPr lang="zh-CN" altLang="en-US" dirty="0"/>
              <a:t>的产生：与光场的偏振有关，可理解为光的波前自身旋转（圆偏振）</a:t>
            </a:r>
            <a:endParaRPr lang="en-US" altLang="zh-CN" dirty="0"/>
          </a:p>
          <a:p>
            <a:r>
              <a:rPr lang="zh-CN" altLang="en-US" dirty="0"/>
              <a:t>这里可以先讲梯度力、散射力，原理有不同的解释，先讲一下米氏颗粒与几何光学模型原理（就我之前讲的那种），然后提一嘴瑞利和麦克斯韦张量，让大家自己了解，然后说从量子角度考虑就是光子动量的转移，然后说光子还有两种动量，转移上去有不同的效果，介绍</a:t>
            </a:r>
            <a:r>
              <a:rPr lang="en-US" altLang="zh-CN" dirty="0"/>
              <a:t>OAM</a:t>
            </a:r>
            <a:r>
              <a:rPr lang="zh-CN" altLang="en-US" dirty="0"/>
              <a:t>和</a:t>
            </a:r>
            <a:r>
              <a:rPr lang="en-US" altLang="zh-CN" dirty="0"/>
              <a:t>SAM</a:t>
            </a:r>
            <a:r>
              <a:rPr lang="zh-CN" altLang="en-US" dirty="0"/>
              <a:t>的效果，大致一说，不多解释</a:t>
            </a:r>
            <a:endParaRPr lang="en-US" altLang="zh-CN" dirty="0"/>
          </a:p>
          <a:p>
            <a:r>
              <a:rPr lang="zh-CN" altLang="en-US" dirty="0"/>
              <a:t>原理这块，可以从这篇文献再找找要不要多展示一些东西，直接列举有点简陋，但是时间太有限</a:t>
            </a:r>
            <a:endParaRPr lang="en-US" altLang="zh-CN" dirty="0"/>
          </a:p>
          <a:p>
            <a:r>
              <a:rPr lang="zh-CN" altLang="en-US" dirty="0"/>
              <a:t>公式来自电偶极子近似的推导，适用于粒子尺寸小于波长，远小于波长还可以进一步简化。可以看出粒子折射率大于周围环境，会受到向高梯度方向的力</a:t>
            </a:r>
            <a:endParaRPr lang="en-US" altLang="zh-CN" dirty="0"/>
          </a:p>
          <a:p>
            <a:r>
              <a:rPr lang="zh-CN" altLang="en-US" dirty="0"/>
              <a:t>更一般的原理就要用麦克斯韦应力张量，可以解决尺寸接近和大于波长的问题。</a:t>
            </a:r>
          </a:p>
          <a:p>
            <a:endParaRPr lang="zh-CN" altLang="en-US" dirty="0"/>
          </a:p>
        </p:txBody>
      </p:sp>
      <p:sp>
        <p:nvSpPr>
          <p:cNvPr id="4" name="灯片编号占位符 3"/>
          <p:cNvSpPr>
            <a:spLocks noGrp="1"/>
          </p:cNvSpPr>
          <p:nvPr>
            <p:ph type="sldNum" sz="quarter" idx="5"/>
          </p:nvPr>
        </p:nvSpPr>
        <p:spPr/>
        <p:txBody>
          <a:bodyPr/>
          <a:lstStyle/>
          <a:p>
            <a:fld id="{29F68BFC-01CB-48B0-ABB1-5134A3C026FA}" type="slidenum">
              <a:rPr lang="zh-CN" altLang="en-US" smtClean="0"/>
              <a:t>13</a:t>
            </a:fld>
            <a:endParaRPr lang="zh-CN" altLang="en-US"/>
          </a:p>
        </p:txBody>
      </p:sp>
    </p:spTree>
    <p:extLst>
      <p:ext uri="{BB962C8B-B14F-4D97-AF65-F5344CB8AC3E}">
        <p14:creationId xmlns:p14="http://schemas.microsoft.com/office/powerpoint/2010/main" val="4259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先说远场光镊，之后说缺点，引出近场光镊</a:t>
            </a:r>
            <a:endParaRPr lang="en-US" altLang="zh-CN" dirty="0"/>
          </a:p>
          <a:p>
            <a:r>
              <a:rPr lang="zh-CN" altLang="en-US" dirty="0"/>
              <a:t>我觉得介绍一个比较偏技术的，一个比较偏实际应用的</a:t>
            </a:r>
            <a:endParaRPr lang="en-US" altLang="zh-CN" dirty="0"/>
          </a:p>
          <a:p>
            <a:r>
              <a:rPr lang="zh-CN" altLang="en-US" dirty="0"/>
              <a:t>第一个：四组金属天线，耦合产生表面等离激元时会形成的场分布会把粒子束缚在中间；结构设计使得耦合波长不同，该结构循环，再用不同波长耦合光循环照射能控制粒子进行传输</a:t>
            </a:r>
            <a:endParaRPr lang="en-US" altLang="zh-CN" dirty="0"/>
          </a:p>
          <a:p>
            <a:r>
              <a:rPr lang="zh-CN" altLang="en-US" dirty="0"/>
              <a:t>第二个：</a:t>
            </a:r>
          </a:p>
          <a:p>
            <a:endParaRPr lang="zh-CN" altLang="en-US" dirty="0"/>
          </a:p>
        </p:txBody>
      </p:sp>
      <p:sp>
        <p:nvSpPr>
          <p:cNvPr id="4" name="灯片编号占位符 3"/>
          <p:cNvSpPr>
            <a:spLocks noGrp="1"/>
          </p:cNvSpPr>
          <p:nvPr>
            <p:ph type="sldNum" sz="quarter" idx="5"/>
          </p:nvPr>
        </p:nvSpPr>
        <p:spPr/>
        <p:txBody>
          <a:bodyPr/>
          <a:lstStyle/>
          <a:p>
            <a:fld id="{29F68BFC-01CB-48B0-ABB1-5134A3C026FA}" type="slidenum">
              <a:rPr lang="zh-CN" altLang="en-US" smtClean="0"/>
              <a:t>16</a:t>
            </a:fld>
            <a:endParaRPr lang="zh-CN" altLang="en-US"/>
          </a:p>
        </p:txBody>
      </p:sp>
    </p:spTree>
    <p:extLst>
      <p:ext uri="{BB962C8B-B14F-4D97-AF65-F5344CB8AC3E}">
        <p14:creationId xmlns:p14="http://schemas.microsoft.com/office/powerpoint/2010/main" val="239944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070456-D483-4E6B-C8DC-9566304E3755}"/>
              </a:ext>
            </a:extLst>
          </p:cNvPr>
          <p:cNvSpPr>
            <a:spLocks noGrp="1"/>
          </p:cNvSpPr>
          <p:nvPr>
            <p:ph type="sldNum" sz="quarter" idx="10"/>
          </p:nvPr>
        </p:nvSpPr>
        <p:spPr/>
        <p:txBody>
          <a:bodyPr/>
          <a:lstStyle/>
          <a:p>
            <a:fld id="{6CA82555-39E9-48B7-9FA8-36D069C02A2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6154250" y="0"/>
            <a:ext cx="6037750" cy="6858000"/>
          </a:xfrm>
          <a:custGeom>
            <a:avLst/>
            <a:gdLst>
              <a:gd name="connsiteX0" fmla="*/ 1772040 w 6037750"/>
              <a:gd name="connsiteY0" fmla="*/ 0 h 6858000"/>
              <a:gd name="connsiteX1" fmla="*/ 6037750 w 6037750"/>
              <a:gd name="connsiteY1" fmla="*/ 0 h 6858000"/>
              <a:gd name="connsiteX2" fmla="*/ 6037750 w 6037750"/>
              <a:gd name="connsiteY2" fmla="*/ 6858000 h 6858000"/>
              <a:gd name="connsiteX3" fmla="*/ 1772040 w 6037750"/>
              <a:gd name="connsiteY3" fmla="*/ 6858000 h 6858000"/>
              <a:gd name="connsiteX4" fmla="*/ 1738582 w 6037750"/>
              <a:gd name="connsiteY4" fmla="*/ 6800025 h 6858000"/>
              <a:gd name="connsiteX5" fmla="*/ 174752 w 6037750"/>
              <a:gd name="connsiteY5" fmla="*/ 4090214 h 6858000"/>
              <a:gd name="connsiteX6" fmla="*/ 174752 w 6037750"/>
              <a:gd name="connsiteY6" fmla="*/ 2767786 h 6858000"/>
              <a:gd name="connsiteX7" fmla="*/ 1750813 w 6037750"/>
              <a:gd name="connsiteY7" fmla="*/ 367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7750" h="6858000">
                <a:moveTo>
                  <a:pt x="1772040" y="0"/>
                </a:moveTo>
                <a:lnTo>
                  <a:pt x="6037750" y="0"/>
                </a:lnTo>
                <a:lnTo>
                  <a:pt x="6037750" y="6858000"/>
                </a:lnTo>
                <a:lnTo>
                  <a:pt x="1772040" y="6858000"/>
                </a:lnTo>
                <a:lnTo>
                  <a:pt x="1738582" y="6800025"/>
                </a:lnTo>
                <a:cubicBezTo>
                  <a:pt x="174752" y="4090214"/>
                  <a:pt x="174752" y="4090214"/>
                  <a:pt x="174752" y="4090214"/>
                </a:cubicBezTo>
                <a:cubicBezTo>
                  <a:pt x="-58250" y="3679097"/>
                  <a:pt x="-58250" y="3178904"/>
                  <a:pt x="174752" y="2767786"/>
                </a:cubicBezTo>
                <a:cubicBezTo>
                  <a:pt x="1142310" y="1091199"/>
                  <a:pt x="1565616" y="357691"/>
                  <a:pt x="1750813" y="36782"/>
                </a:cubicBezTo>
                <a:close/>
              </a:path>
            </a:pathLst>
          </a:custGeom>
        </p:spPr>
        <p:txBody>
          <a:bodyPr wrap="square">
            <a:noAutofit/>
          </a:bodyPr>
          <a:lstStyle/>
          <a:p>
            <a:endParaRPr lang="zh-CN" altLang="en-US"/>
          </a:p>
        </p:txBody>
      </p:sp>
      <p:sp>
        <p:nvSpPr>
          <p:cNvPr id="2" name="灯片编号占位符 1">
            <a:extLst>
              <a:ext uri="{FF2B5EF4-FFF2-40B4-BE49-F238E27FC236}">
                <a16:creationId xmlns:a16="http://schemas.microsoft.com/office/drawing/2014/main" id="{20137DA0-EEB5-0A4E-8574-F0AA9E319443}"/>
              </a:ext>
            </a:extLst>
          </p:cNvPr>
          <p:cNvSpPr>
            <a:spLocks noGrp="1"/>
          </p:cNvSpPr>
          <p:nvPr>
            <p:ph type="sldNum" sz="quarter" idx="11"/>
          </p:nvPr>
        </p:nvSpPr>
        <p:spPr/>
        <p:txBody>
          <a:bodyPr/>
          <a:lstStyle/>
          <a:p>
            <a:fld id="{6CA82555-39E9-48B7-9FA8-36D069C02A2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0"/>
            <a:ext cx="12192000" cy="3022600"/>
          </a:xfrm>
          <a:prstGeom prst="rect">
            <a:avLst/>
          </a:prstGeom>
        </p:spPr>
        <p:txBody>
          <a:bodyPr/>
          <a:lstStyle/>
          <a:p>
            <a:endParaRPr lang="zh-CN" altLang="en-US"/>
          </a:p>
        </p:txBody>
      </p:sp>
      <p:sp>
        <p:nvSpPr>
          <p:cNvPr id="2" name="灯片编号占位符 1">
            <a:extLst>
              <a:ext uri="{FF2B5EF4-FFF2-40B4-BE49-F238E27FC236}">
                <a16:creationId xmlns:a16="http://schemas.microsoft.com/office/drawing/2014/main" id="{9C4DAF2F-19AF-836C-8661-E8892316FD01}"/>
              </a:ext>
            </a:extLst>
          </p:cNvPr>
          <p:cNvSpPr>
            <a:spLocks noGrp="1"/>
          </p:cNvSpPr>
          <p:nvPr>
            <p:ph type="sldNum" sz="quarter" idx="11"/>
          </p:nvPr>
        </p:nvSpPr>
        <p:spPr/>
        <p:txBody>
          <a:bodyPr/>
          <a:lstStyle/>
          <a:p>
            <a:fld id="{6CA82555-39E9-48B7-9FA8-36D069C02A2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4C7071-548E-5AC6-5DE8-20E904F237AC}"/>
              </a:ext>
            </a:extLst>
          </p:cNvPr>
          <p:cNvSpPr>
            <a:spLocks noGrp="1"/>
          </p:cNvSpPr>
          <p:nvPr>
            <p:ph type="sldNum" sz="quarter" idx="10"/>
          </p:nvPr>
        </p:nvSpPr>
        <p:spPr/>
        <p:txBody>
          <a:bodyPr/>
          <a:lstStyle/>
          <a:p>
            <a:fld id="{826D0921-C682-4280-8494-6AB4CDC21B8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0"/>
            <a:ext cx="12192000" cy="3022600"/>
          </a:xfrm>
          <a:prstGeom prst="rect">
            <a:avLst/>
          </a:prstGeom>
        </p:spPr>
        <p:txBody>
          <a:bodyPr/>
          <a:lstStyle/>
          <a:p>
            <a:endParaRPr lang="zh-CN" altLang="en-US"/>
          </a:p>
        </p:txBody>
      </p:sp>
      <p:sp>
        <p:nvSpPr>
          <p:cNvPr id="2" name="灯片编号占位符 1">
            <a:extLst>
              <a:ext uri="{FF2B5EF4-FFF2-40B4-BE49-F238E27FC236}">
                <a16:creationId xmlns:a16="http://schemas.microsoft.com/office/drawing/2014/main" id="{A117E1BC-8C23-1E51-3FBE-23DD9A5A866D}"/>
              </a:ext>
            </a:extLst>
          </p:cNvPr>
          <p:cNvSpPr>
            <a:spLocks noGrp="1"/>
          </p:cNvSpPr>
          <p:nvPr>
            <p:ph type="sldNum" sz="quarter" idx="11"/>
          </p:nvPr>
        </p:nvSpPr>
        <p:spPr/>
        <p:txBody>
          <a:bodyPr/>
          <a:lstStyle/>
          <a:p>
            <a:fld id="{826D0921-C682-4280-8494-6AB4CDC21B8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5F3F4-925A-28EC-BC93-118E1A240C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E769FD-F573-DFA6-C97F-B9B5F1DA2F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2A3DA2-E225-E8BD-D22E-07EA19560066}"/>
              </a:ext>
            </a:extLst>
          </p:cNvPr>
          <p:cNvSpPr>
            <a:spLocks noGrp="1"/>
          </p:cNvSpPr>
          <p:nvPr>
            <p:ph type="dt" sz="half" idx="10"/>
          </p:nvPr>
        </p:nvSpPr>
        <p:spPr/>
        <p:txBody>
          <a:bodyPr/>
          <a:lstStyle/>
          <a:p>
            <a:fld id="{B99D0613-4683-4CB2-BD1F-657ECC847BF1}" type="datetimeFigureOut">
              <a:rPr lang="zh-CN" altLang="en-US" smtClean="0"/>
              <a:t>2024/5/8</a:t>
            </a:fld>
            <a:endParaRPr lang="zh-CN" altLang="en-US"/>
          </a:p>
        </p:txBody>
      </p:sp>
      <p:sp>
        <p:nvSpPr>
          <p:cNvPr id="5" name="页脚占位符 4">
            <a:extLst>
              <a:ext uri="{FF2B5EF4-FFF2-40B4-BE49-F238E27FC236}">
                <a16:creationId xmlns:a16="http://schemas.microsoft.com/office/drawing/2014/main" id="{AAD76D66-98F5-0036-2008-D979DDFC77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5FE8D2-ED68-6C88-9970-FCDC02767CCA}"/>
              </a:ext>
            </a:extLst>
          </p:cNvPr>
          <p:cNvSpPr>
            <a:spLocks noGrp="1"/>
          </p:cNvSpPr>
          <p:nvPr>
            <p:ph type="sldNum" sz="quarter" idx="12"/>
          </p:nvPr>
        </p:nvSpPr>
        <p:spPr/>
        <p:txBody>
          <a:bodyPr/>
          <a:lstStyle/>
          <a:p>
            <a:fld id="{2981464E-3900-409C-8E0C-97293703B5CA}" type="slidenum">
              <a:rPr lang="zh-CN" altLang="en-US" smtClean="0"/>
              <a:t>‹#›</a:t>
            </a:fld>
            <a:endParaRPr lang="zh-CN" altLang="en-US"/>
          </a:p>
        </p:txBody>
      </p:sp>
    </p:spTree>
    <p:extLst>
      <p:ext uri="{BB962C8B-B14F-4D97-AF65-F5344CB8AC3E}">
        <p14:creationId xmlns:p14="http://schemas.microsoft.com/office/powerpoint/2010/main" val="301188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19DEB-6302-E403-FA1E-49A36445A3D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D09D67C-C0D6-203B-7BFA-0F02F1156D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6DE8A1-BB49-D00D-3CD3-0125D0D24452}"/>
              </a:ext>
            </a:extLst>
          </p:cNvPr>
          <p:cNvSpPr>
            <a:spLocks noGrp="1"/>
          </p:cNvSpPr>
          <p:nvPr>
            <p:ph type="dt" sz="half" idx="10"/>
          </p:nvPr>
        </p:nvSpPr>
        <p:spPr/>
        <p:txBody>
          <a:bodyPr/>
          <a:lstStyle/>
          <a:p>
            <a:fld id="{B99D0613-4683-4CB2-BD1F-657ECC847BF1}" type="datetimeFigureOut">
              <a:rPr lang="zh-CN" altLang="en-US" smtClean="0"/>
              <a:t>2024/5/8</a:t>
            </a:fld>
            <a:endParaRPr lang="zh-CN" altLang="en-US"/>
          </a:p>
        </p:txBody>
      </p:sp>
      <p:sp>
        <p:nvSpPr>
          <p:cNvPr id="5" name="页脚占位符 4">
            <a:extLst>
              <a:ext uri="{FF2B5EF4-FFF2-40B4-BE49-F238E27FC236}">
                <a16:creationId xmlns:a16="http://schemas.microsoft.com/office/drawing/2014/main" id="{D7A1C91C-D9EB-3A29-A5EB-88E06BF2E9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38A6C2-2FF5-E7C1-3B4A-DB5CA50D34F5}"/>
              </a:ext>
            </a:extLst>
          </p:cNvPr>
          <p:cNvSpPr>
            <a:spLocks noGrp="1"/>
          </p:cNvSpPr>
          <p:nvPr>
            <p:ph type="sldNum" sz="quarter" idx="12"/>
          </p:nvPr>
        </p:nvSpPr>
        <p:spPr/>
        <p:txBody>
          <a:bodyPr/>
          <a:lstStyle/>
          <a:p>
            <a:fld id="{2981464E-3900-409C-8E0C-97293703B5CA}" type="slidenum">
              <a:rPr lang="zh-CN" altLang="en-US" smtClean="0"/>
              <a:t>‹#›</a:t>
            </a:fld>
            <a:endParaRPr lang="zh-CN" altLang="en-US"/>
          </a:p>
        </p:txBody>
      </p:sp>
    </p:spTree>
    <p:extLst>
      <p:ext uri="{BB962C8B-B14F-4D97-AF65-F5344CB8AC3E}">
        <p14:creationId xmlns:p14="http://schemas.microsoft.com/office/powerpoint/2010/main" val="860698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5EEAF3-47A1-9B7A-1BA0-0E140B0AA53B}"/>
              </a:ext>
            </a:extLst>
          </p:cNvPr>
          <p:cNvSpPr>
            <a:spLocks noGrp="1"/>
          </p:cNvSpPr>
          <p:nvPr>
            <p:ph type="sldNum" sz="quarter" idx="10"/>
          </p:nvPr>
        </p:nvSpPr>
        <p:spPr/>
        <p:txBody>
          <a:bodyPr/>
          <a:lstStyle/>
          <a:p>
            <a:fld id="{1B1A2DEA-FF9F-4967-86F4-579FE54E02CA}" type="slidenum">
              <a:rPr lang="zh-CN" altLang="en-US" smtClean="0"/>
              <a:t>‹#›</a:t>
            </a:fld>
            <a:endParaRPr lang="zh-CN" altLang="en-US"/>
          </a:p>
        </p:txBody>
      </p:sp>
    </p:spTree>
    <p:extLst>
      <p:ext uri="{BB962C8B-B14F-4D97-AF65-F5344CB8AC3E}">
        <p14:creationId xmlns:p14="http://schemas.microsoft.com/office/powerpoint/2010/main" val="3610987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0"/>
            <a:ext cx="12192000" cy="3022600"/>
          </a:xfrm>
          <a:prstGeom prst="rect">
            <a:avLst/>
          </a:prstGeom>
        </p:spPr>
        <p:txBody>
          <a:bodyPr/>
          <a:lstStyle/>
          <a:p>
            <a:endParaRPr lang="zh-CN" altLang="en-US"/>
          </a:p>
        </p:txBody>
      </p:sp>
      <p:sp>
        <p:nvSpPr>
          <p:cNvPr id="2" name="灯片编号占位符 1">
            <a:extLst>
              <a:ext uri="{FF2B5EF4-FFF2-40B4-BE49-F238E27FC236}">
                <a16:creationId xmlns:a16="http://schemas.microsoft.com/office/drawing/2014/main" id="{9C4DAF2F-19AF-836C-8661-E8892316FD01}"/>
              </a:ext>
            </a:extLst>
          </p:cNvPr>
          <p:cNvSpPr>
            <a:spLocks noGrp="1"/>
          </p:cNvSpPr>
          <p:nvPr>
            <p:ph type="sldNum" sz="quarter" idx="11"/>
          </p:nvPr>
        </p:nvSpPr>
        <p:spPr/>
        <p:txBody>
          <a:bodyPr/>
          <a:lstStyle/>
          <a:p>
            <a:fld id="{6CA82555-39E9-48B7-9FA8-36D069C02A2D}" type="slidenum">
              <a:rPr lang="zh-CN" altLang="en-US" smtClean="0"/>
              <a:t>‹#›</a:t>
            </a:fld>
            <a:endParaRPr lang="zh-CN" altLang="en-US"/>
          </a:p>
        </p:txBody>
      </p:sp>
    </p:spTree>
    <p:extLst>
      <p:ext uri="{BB962C8B-B14F-4D97-AF65-F5344CB8AC3E}">
        <p14:creationId xmlns:p14="http://schemas.microsoft.com/office/powerpoint/2010/main" val="40340543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5" cstate="screen"/>
          <a:stretch>
            <a:fillRect/>
          </a:stretch>
        </p:blipFill>
        <p:spPr>
          <a:xfrm>
            <a:off x="0" y="0"/>
            <a:ext cx="12192000" cy="6858000"/>
          </a:xfrm>
          <a:prstGeom prst="rect">
            <a:avLst/>
          </a:prstGeom>
        </p:spPr>
      </p:pic>
      <p:sp>
        <p:nvSpPr>
          <p:cNvPr id="8" name="矩形 7"/>
          <p:cNvSpPr/>
          <p:nvPr userDrawn="1"/>
        </p:nvSpPr>
        <p:spPr>
          <a:xfrm>
            <a:off x="0" y="-54187"/>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F352CC76-9909-F398-04EC-896349E42D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82555-39E9-48B7-9FA8-36D069C02A2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cstate="screen"/>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840DD441-E8D6-B996-410A-BCE3818590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6D0921-C682-4280-8494-6AB4CDC21B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6" r:id="rId2"/>
    <p:sldLayoutId id="2147483673" r:id="rId3"/>
    <p:sldLayoutId id="214748367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cstate="screen"/>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B21D8ACD-6841-69A1-63EB-AB53C919F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A2DEA-FF9F-4967-86F4-579FE54E02CA}" type="slidenum">
              <a:rPr lang="zh-CN" altLang="en-US" smtClean="0"/>
              <a:t>‹#›</a:t>
            </a:fld>
            <a:endParaRPr lang="zh-CN" altLang="en-US"/>
          </a:p>
        </p:txBody>
      </p:sp>
    </p:spTree>
    <p:extLst>
      <p:ext uri="{BB962C8B-B14F-4D97-AF65-F5344CB8AC3E}">
        <p14:creationId xmlns:p14="http://schemas.microsoft.com/office/powerpoint/2010/main" val="205512287"/>
      </p:ext>
    </p:extLst>
  </p:cSld>
  <p:clrMap bg1="lt1" tx1="dk1" bg2="lt2" tx2="dk2" accent1="accent1" accent2="accent2" accent3="accent3" accent4="accent4" accent5="accent5" accent6="accent6" hlink="hlink" folHlink="folHlink"/>
  <p:sldLayoutIdLst>
    <p:sldLayoutId id="2147483671" r:id="rId1"/>
    <p:sldLayoutId id="214748367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tags" Target="../tags/tag35.xm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png"/><Relationship Id="rId11" Type="http://schemas.openxmlformats.org/officeDocument/2006/relationships/image" Target="../media/image18.png"/><Relationship Id="rId5" Type="http://schemas.openxmlformats.org/officeDocument/2006/relationships/slideLayout" Target="../slideLayouts/slideLayout1.xml"/><Relationship Id="rId10" Type="http://schemas.openxmlformats.org/officeDocument/2006/relationships/image" Target="../media/image17.png"/><Relationship Id="rId4" Type="http://schemas.openxmlformats.org/officeDocument/2006/relationships/tags" Target="../tags/tag36.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40.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3.xml"/><Relationship Id="rId7" Type="http://schemas.openxmlformats.org/officeDocument/2006/relationships/image" Target="../media/image4.png"/><Relationship Id="rId12" Type="http://schemas.openxmlformats.org/officeDocument/2006/relationships/image" Target="../media/image26.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7.xml"/><Relationship Id="rId11" Type="http://schemas.openxmlformats.org/officeDocument/2006/relationships/image" Target="../media/image25.png"/><Relationship Id="rId5" Type="http://schemas.openxmlformats.org/officeDocument/2006/relationships/slideLayout" Target="../slideLayouts/slideLayout1.xml"/><Relationship Id="rId10" Type="http://schemas.openxmlformats.org/officeDocument/2006/relationships/image" Target="../media/image24.png"/><Relationship Id="rId4" Type="http://schemas.openxmlformats.org/officeDocument/2006/relationships/tags" Target="../tags/tag44.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47.xml"/><Relationship Id="rId7" Type="http://schemas.openxmlformats.org/officeDocument/2006/relationships/image" Target="../media/image4.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48.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51.xml"/><Relationship Id="rId7" Type="http://schemas.openxmlformats.org/officeDocument/2006/relationships/image" Target="../media/image3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29.png"/><Relationship Id="rId11" Type="http://schemas.openxmlformats.org/officeDocument/2006/relationships/image" Target="../media/image4.png"/><Relationship Id="rId5" Type="http://schemas.openxmlformats.org/officeDocument/2006/relationships/slideLayout" Target="../slideLayouts/slideLayout1.xml"/><Relationship Id="rId10" Type="http://schemas.openxmlformats.org/officeDocument/2006/relationships/image" Target="../media/image33.png"/><Relationship Id="rId4" Type="http://schemas.openxmlformats.org/officeDocument/2006/relationships/tags" Target="../tags/tag52.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5.xml"/><Relationship Id="rId7" Type="http://schemas.openxmlformats.org/officeDocument/2006/relationships/image" Target="../media/image3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34.png"/><Relationship Id="rId5" Type="http://schemas.openxmlformats.org/officeDocument/2006/relationships/slideLayout" Target="../slideLayouts/slideLayout1.xml"/><Relationship Id="rId4" Type="http://schemas.openxmlformats.org/officeDocument/2006/relationships/tags" Target="../tags/tag56.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59.xml"/><Relationship Id="rId7" Type="http://schemas.openxmlformats.org/officeDocument/2006/relationships/image" Target="../media/image4.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60.xml"/><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64.xml"/></Relationships>
</file>

<file path=ppt/slides/_rels/slide18.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tags" Target="../tags/tag67.xml"/><Relationship Id="rId7" Type="http://schemas.openxmlformats.org/officeDocument/2006/relationships/image" Target="../media/image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notesSlide" Target="../notesSlides/notesSlide10.xml"/><Relationship Id="rId11" Type="http://schemas.openxmlformats.org/officeDocument/2006/relationships/image" Target="../media/image42.png"/><Relationship Id="rId5" Type="http://schemas.openxmlformats.org/officeDocument/2006/relationships/slideLayout" Target="../slideLayouts/slideLayout1.xml"/><Relationship Id="rId10" Type="http://schemas.openxmlformats.org/officeDocument/2006/relationships/image" Target="../media/image41.png"/><Relationship Id="rId4" Type="http://schemas.openxmlformats.org/officeDocument/2006/relationships/tags" Target="../tags/tag68.xml"/><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1.xml"/><Relationship Id="rId7" Type="http://schemas.openxmlformats.org/officeDocument/2006/relationships/image" Target="../media/image43.gif"/><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72.xml"/><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4.png"/><Relationship Id="rId4"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8.xml"/><Relationship Id="rId7" Type="http://schemas.openxmlformats.org/officeDocument/2006/relationships/image" Target="../media/image47.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6.png"/><Relationship Id="rId5" Type="http://schemas.openxmlformats.org/officeDocument/2006/relationships/slideLayout" Target="../slideLayouts/slideLayout7.xml"/><Relationship Id="rId4" Type="http://schemas.openxmlformats.org/officeDocument/2006/relationships/tags" Target="../tags/tag79.xml"/></Relationships>
</file>

<file path=ppt/slides/_rels/slide2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4.png"/><Relationship Id="rId5" Type="http://schemas.openxmlformats.org/officeDocument/2006/relationships/slideLayout" Target="../slideLayouts/slideLayout7.xml"/><Relationship Id="rId4" Type="http://schemas.openxmlformats.org/officeDocument/2006/relationships/tags" Target="../tags/tag83.xm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86.xml"/><Relationship Id="rId7" Type="http://schemas.openxmlformats.org/officeDocument/2006/relationships/image" Target="../media/image49.png"/><Relationship Id="rId12" Type="http://schemas.openxmlformats.org/officeDocument/2006/relationships/image" Target="../media/image4.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slideLayout" Target="../slideLayouts/slideLayout7.xml"/><Relationship Id="rId10" Type="http://schemas.openxmlformats.org/officeDocument/2006/relationships/image" Target="../media/image52.png"/><Relationship Id="rId4" Type="http://schemas.openxmlformats.org/officeDocument/2006/relationships/tags" Target="../tags/tag87.xml"/><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4.png"/><Relationship Id="rId3" Type="http://schemas.openxmlformats.org/officeDocument/2006/relationships/tags" Target="../tags/tag90.xml"/><Relationship Id="rId7" Type="http://schemas.openxmlformats.org/officeDocument/2006/relationships/image" Target="../media/image55.png"/><Relationship Id="rId12" Type="http://schemas.openxmlformats.org/officeDocument/2006/relationships/image" Target="../media/image5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54.png"/><Relationship Id="rId11" Type="http://schemas.openxmlformats.org/officeDocument/2006/relationships/image" Target="../media/image48.png"/><Relationship Id="rId5" Type="http://schemas.openxmlformats.org/officeDocument/2006/relationships/slideLayout" Target="../slideLayouts/slideLayout7.xml"/><Relationship Id="rId10" Type="http://schemas.openxmlformats.org/officeDocument/2006/relationships/image" Target="../media/image64.png"/><Relationship Id="rId4" Type="http://schemas.openxmlformats.org/officeDocument/2006/relationships/tags" Target="../tags/tag91.xml"/><Relationship Id="rId9" Type="http://schemas.openxmlformats.org/officeDocument/2006/relationships/image" Target="../media/image63.png"/><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1.png"/><Relationship Id="rId18" Type="http://schemas.openxmlformats.org/officeDocument/2006/relationships/image" Target="../media/image69.png"/><Relationship Id="rId3" Type="http://schemas.openxmlformats.org/officeDocument/2006/relationships/tags" Target="../tags/tag94.xml"/><Relationship Id="rId7" Type="http://schemas.openxmlformats.org/officeDocument/2006/relationships/image" Target="../media/image130.png"/><Relationship Id="rId12" Type="http://schemas.openxmlformats.org/officeDocument/2006/relationships/image" Target="../media/image60.png"/><Relationship Id="rId17" Type="http://schemas.openxmlformats.org/officeDocument/2006/relationships/image" Target="../media/image68.png"/><Relationship Id="rId2" Type="http://schemas.openxmlformats.org/officeDocument/2006/relationships/tags" Target="../tags/tag93.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92.xml"/><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slideLayout" Target="../slideLayouts/slideLayout7.xml"/><Relationship Id="rId15"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70.png"/><Relationship Id="rId4" Type="http://schemas.openxmlformats.org/officeDocument/2006/relationships/tags" Target="../tags/tag95.xml"/><Relationship Id="rId9" Type="http://schemas.openxmlformats.org/officeDocument/2006/relationships/image" Target="../media/image59.png"/><Relationship Id="rId1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8.xml"/><Relationship Id="rId7" Type="http://schemas.openxmlformats.org/officeDocument/2006/relationships/image" Target="../media/image73.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72.png"/><Relationship Id="rId5" Type="http://schemas.openxmlformats.org/officeDocument/2006/relationships/slideLayout" Target="../slideLayouts/slideLayout7.xml"/><Relationship Id="rId4" Type="http://schemas.openxmlformats.org/officeDocument/2006/relationships/tags" Target="../tags/tag99.xml"/></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png"/><Relationship Id="rId3" Type="http://schemas.openxmlformats.org/officeDocument/2006/relationships/tags" Target="../tags/tag102.xml"/><Relationship Id="rId7" Type="http://schemas.openxmlformats.org/officeDocument/2006/relationships/image" Target="../media/image75.png"/><Relationship Id="rId12" Type="http://schemas.openxmlformats.org/officeDocument/2006/relationships/image" Target="../media/image56.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74.png"/><Relationship Id="rId11" Type="http://schemas.openxmlformats.org/officeDocument/2006/relationships/image" Target="../media/image48.png"/><Relationship Id="rId5" Type="http://schemas.openxmlformats.org/officeDocument/2006/relationships/slideLayout" Target="../slideLayouts/slideLayout7.xml"/><Relationship Id="rId10" Type="http://schemas.openxmlformats.org/officeDocument/2006/relationships/image" Target="../media/image78.png"/><Relationship Id="rId4" Type="http://schemas.openxmlformats.org/officeDocument/2006/relationships/tags" Target="../tags/tag103.xml"/><Relationship Id="rId9" Type="http://schemas.openxmlformats.org/officeDocument/2006/relationships/image" Target="../media/image77.png"/><Relationship Id="rId1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4.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80.png"/><Relationship Id="rId5" Type="http://schemas.openxmlformats.org/officeDocument/2006/relationships/slideLayout" Target="../slideLayouts/slideLayout7.xml"/><Relationship Id="rId4" Type="http://schemas.openxmlformats.org/officeDocument/2006/relationships/tags" Target="../tags/tag107.xml"/></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0.xml"/><Relationship Id="rId7" Type="http://schemas.openxmlformats.org/officeDocument/2006/relationships/image" Target="../media/image82.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81.png"/><Relationship Id="rId5" Type="http://schemas.openxmlformats.org/officeDocument/2006/relationships/slideLayout" Target="../slideLayouts/slideLayout7.xml"/><Relationship Id="rId4" Type="http://schemas.openxmlformats.org/officeDocument/2006/relationships/tags" Target="../tags/tag111.xml"/></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tags" Target="../tags/tag114.xml"/><Relationship Id="rId7" Type="http://schemas.openxmlformats.org/officeDocument/2006/relationships/image" Target="../media/image4.png"/><Relationship Id="rId12" Type="http://schemas.openxmlformats.org/officeDocument/2006/relationships/image" Target="../media/image88.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slideLayout" Target="../slideLayouts/slideLayout7.xml"/><Relationship Id="rId10" Type="http://schemas.openxmlformats.org/officeDocument/2006/relationships/image" Target="../media/image86.png"/><Relationship Id="rId4" Type="http://schemas.openxmlformats.org/officeDocument/2006/relationships/tags" Target="../tags/tag115.xml"/><Relationship Id="rId9" Type="http://schemas.openxmlformats.org/officeDocument/2006/relationships/image" Target="../media/image85.png"/><Relationship Id="rId14" Type="http://schemas.openxmlformats.org/officeDocument/2006/relationships/image" Target="../media/image420.png"/></Relationships>
</file>

<file path=ppt/slides/_rels/slide3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4.png"/><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21.xml"/><Relationship Id="rId7" Type="http://schemas.openxmlformats.org/officeDocument/2006/relationships/image" Target="../media/image4.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notesSlide" Target="../notesSlides/notesSlide11.xml"/><Relationship Id="rId5" Type="http://schemas.openxmlformats.org/officeDocument/2006/relationships/slideLayout" Target="../slideLayouts/slideLayout6.xml"/><Relationship Id="rId10" Type="http://schemas.openxmlformats.org/officeDocument/2006/relationships/image" Target="../media/image9.png"/><Relationship Id="rId4" Type="http://schemas.openxmlformats.org/officeDocument/2006/relationships/tags" Target="../tags/tag122.xml"/><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25.xml"/><Relationship Id="rId7" Type="http://schemas.openxmlformats.org/officeDocument/2006/relationships/image" Target="../media/image4.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tags" Target="../tags/tag126.xml"/><Relationship Id="rId9" Type="http://schemas.openxmlformats.org/officeDocument/2006/relationships/image" Target="../media/image39.gi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29.xml"/><Relationship Id="rId7" Type="http://schemas.openxmlformats.org/officeDocument/2006/relationships/image" Target="../media/image4.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notesSlide" Target="../notesSlides/notesSlide13.xml"/><Relationship Id="rId5" Type="http://schemas.openxmlformats.org/officeDocument/2006/relationships/slideLayout" Target="../slideLayouts/slideLayout6.xml"/><Relationship Id="rId10" Type="http://schemas.openxmlformats.org/officeDocument/2006/relationships/image" Target="../media/image56.png"/><Relationship Id="rId4" Type="http://schemas.openxmlformats.org/officeDocument/2006/relationships/tags" Target="../tags/tag130.xml"/><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tags" Target="../tags/tag133.xml"/><Relationship Id="rId7" Type="http://schemas.openxmlformats.org/officeDocument/2006/relationships/image" Target="../media/image90.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4.png"/><Relationship Id="rId5" Type="http://schemas.openxmlformats.org/officeDocument/2006/relationships/slideLayout" Target="../slideLayouts/slideLayout6.xml"/><Relationship Id="rId4" Type="http://schemas.openxmlformats.org/officeDocument/2006/relationships/tags" Target="../tags/tag134.xml"/><Relationship Id="rId9"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135.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xml"/><Relationship Id="rId5" Type="http://schemas.openxmlformats.org/officeDocument/2006/relationships/slideLayout" Target="../slideLayouts/slideLayout8.xml"/><Relationship Id="rId10" Type="http://schemas.openxmlformats.org/officeDocument/2006/relationships/image" Target="../media/image7.png"/><Relationship Id="rId4" Type="http://schemas.openxmlformats.org/officeDocument/2006/relationships/tags" Target="../tags/tag1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4.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tags" Target="../tags/tag15.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8.xml"/><Relationship Id="rId7" Type="http://schemas.openxmlformats.org/officeDocument/2006/relationships/image" Target="../media/image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ags" Target="../tags/tag19.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xml"/><Relationship Id="rId7" Type="http://schemas.openxmlformats.org/officeDocument/2006/relationships/notesSlide" Target="../notesSlides/notesSlide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8.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7.xml"/><Relationship Id="rId7" Type="http://schemas.openxmlformats.org/officeDocument/2006/relationships/notesSlide" Target="../notesSlides/notesSlide6.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8.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5304" b="5304"/>
          <a:stretch>
            <a:fillRect/>
          </a:stretch>
        </p:blipFill>
        <p:spPr>
          <a:xfrm>
            <a:off x="-1" y="-21772"/>
            <a:ext cx="12192001" cy="6879771"/>
          </a:xfrm>
          <a:prstGeom prst="rect">
            <a:avLst/>
          </a:prstGeom>
        </p:spPr>
      </p:pic>
      <p:sp>
        <p:nvSpPr>
          <p:cNvPr id="26" name="矩形 25"/>
          <p:cNvSpPr/>
          <p:nvPr/>
        </p:nvSpPr>
        <p:spPr>
          <a:xfrm>
            <a:off x="-65313" y="-21772"/>
            <a:ext cx="12271528" cy="6879772"/>
          </a:xfrm>
          <a:prstGeom prst="rect">
            <a:avLst/>
          </a:prstGeom>
          <a:gradFill flip="none" rotWithShape="1">
            <a:gsLst>
              <a:gs pos="0">
                <a:srgbClr val="AA2828">
                  <a:alpha val="82737"/>
                  <a:lumMod val="40003"/>
                </a:srgbClr>
              </a:gs>
              <a:gs pos="63000">
                <a:schemeClr val="accent1">
                  <a:lumMod val="54000"/>
                  <a:lumOff val="46000"/>
                  <a:alpha val="45130"/>
                </a:schemeClr>
              </a:gs>
              <a:gs pos="99000">
                <a:schemeClr val="bg1">
                  <a:alpha val="36763"/>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a:off x="7572894" y="2331636"/>
            <a:ext cx="4619105" cy="1754326"/>
          </a:xfrm>
          <a:prstGeom prst="rect">
            <a:avLst/>
          </a:prstGeom>
        </p:spPr>
        <p:txBody>
          <a:bodyPr wrap="square">
            <a:spAutoFit/>
          </a:bodyPr>
          <a:lstStyle/>
          <a:p>
            <a:r>
              <a:rPr lang="zh-CN" altLang="en-US" sz="5400" b="1" dirty="0">
                <a:solidFill>
                  <a:schemeClr val="bg1"/>
                </a:solidFill>
                <a:latin typeface="Times New Roman" panose="02020603050405020304" charset="0"/>
                <a:ea typeface="思源黑体" panose="020B0400000000000000" pitchFamily="34" charset="-122"/>
                <a:cs typeface="微软雅黑" panose="020B0503020204020204" pitchFamily="34" charset="-122"/>
              </a:rPr>
              <a:t>光学动量中的</a:t>
            </a:r>
            <a:endParaRPr lang="en-US" altLang="zh-CN" sz="5400" b="1" dirty="0">
              <a:solidFill>
                <a:schemeClr val="bg1"/>
              </a:solidFill>
              <a:latin typeface="Times New Roman" panose="02020603050405020304" charset="0"/>
              <a:ea typeface="思源黑体" panose="020B0400000000000000" pitchFamily="34" charset="-122"/>
              <a:cs typeface="微软雅黑" panose="020B0503020204020204" pitchFamily="34" charset="-122"/>
            </a:endParaRPr>
          </a:p>
          <a:p>
            <a:r>
              <a:rPr lang="zh-CN" altLang="en-US" sz="5400" b="1" dirty="0">
                <a:solidFill>
                  <a:schemeClr val="bg1"/>
                </a:solidFill>
                <a:latin typeface="Times New Roman" panose="02020603050405020304" charset="0"/>
                <a:ea typeface="思源黑体" panose="020B0400000000000000" pitchFamily="34" charset="-122"/>
                <a:cs typeface="微软雅黑" panose="020B0503020204020204" pitchFamily="34" charset="-122"/>
              </a:rPr>
              <a:t>若干趣味论题</a:t>
            </a:r>
            <a:endParaRPr lang="en-US" altLang="zh-CN" sz="5400" b="1" dirty="0">
              <a:solidFill>
                <a:schemeClr val="bg1"/>
              </a:solidFill>
              <a:latin typeface="Times New Roman" panose="02020603050405020304" charset="0"/>
              <a:ea typeface="思源黑体" panose="020B0400000000000000" pitchFamily="34" charset="-122"/>
              <a:cs typeface="微软雅黑" panose="020B0503020204020204" pitchFamily="34" charset="-122"/>
            </a:endParaRPr>
          </a:p>
        </p:txBody>
      </p:sp>
      <p:sp>
        <p:nvSpPr>
          <p:cNvPr id="2" name="文本框 1"/>
          <p:cNvSpPr txBox="1"/>
          <p:nvPr/>
        </p:nvSpPr>
        <p:spPr>
          <a:xfrm>
            <a:off x="7373721" y="4283464"/>
            <a:ext cx="4619105" cy="1992978"/>
          </a:xfrm>
          <a:prstGeom prst="rect">
            <a:avLst/>
          </a:prstGeom>
          <a:noFill/>
        </p:spPr>
        <p:txBody>
          <a:bodyPr wrap="square" rtlCol="0">
            <a:noAutofit/>
          </a:bodyPr>
          <a:lstStyle/>
          <a:p>
            <a:pPr indent="0" fontAlgn="auto">
              <a:lnSpc>
                <a:spcPct val="150000"/>
              </a:lnSpc>
            </a:pPr>
            <a:r>
              <a:rPr lang="zh-CN" altLang="en-US" sz="2000" b="1" dirty="0">
                <a:solidFill>
                  <a:schemeClr val="bg1"/>
                </a:solidFill>
                <a:latin typeface="Times New Roman" panose="02020603050405020304" charset="0"/>
                <a:ea typeface="思源黑体" panose="020B0400000000000000" pitchFamily="34" charset="-122"/>
              </a:rPr>
              <a:t>汇报人：逄媛媛  何德秋  刘润泽</a:t>
            </a:r>
            <a:endParaRPr lang="en-US" altLang="zh-CN" sz="2000" b="1" dirty="0">
              <a:solidFill>
                <a:schemeClr val="bg1"/>
              </a:solidFill>
              <a:latin typeface="Times New Roman" panose="02020603050405020304" charset="0"/>
              <a:ea typeface="思源黑体" panose="020B0400000000000000" pitchFamily="34" charset="-122"/>
            </a:endParaRPr>
          </a:p>
          <a:p>
            <a:pPr indent="0" fontAlgn="auto">
              <a:lnSpc>
                <a:spcPct val="150000"/>
              </a:lnSpc>
            </a:pPr>
            <a:r>
              <a:rPr lang="en-US" altLang="zh-CN" sz="2000" dirty="0">
                <a:solidFill>
                  <a:schemeClr val="bg1"/>
                </a:solidFill>
                <a:latin typeface="Times New Roman" panose="02020603050405020304" charset="0"/>
                <a:ea typeface="思源黑体" panose="020B0400000000000000" pitchFamily="34" charset="-122"/>
              </a:rPr>
              <a:t>Part1</a:t>
            </a:r>
            <a:r>
              <a:rPr lang="zh-CN" altLang="en-US" sz="2000" dirty="0">
                <a:solidFill>
                  <a:schemeClr val="bg1"/>
                </a:solidFill>
                <a:latin typeface="Times New Roman" panose="02020603050405020304" charset="0"/>
                <a:ea typeface="思源黑体" panose="020B0400000000000000" pitchFamily="34" charset="-122"/>
              </a:rPr>
              <a:t> 轨道角动量：逄媛媛  胡佳怡  李慧</a:t>
            </a:r>
            <a:endParaRPr lang="en-US" altLang="zh-CN" sz="2000" dirty="0">
              <a:solidFill>
                <a:schemeClr val="bg1"/>
              </a:solidFill>
              <a:latin typeface="Times New Roman" panose="02020603050405020304" charset="0"/>
              <a:ea typeface="思源黑体" panose="020B0400000000000000" pitchFamily="34" charset="-122"/>
            </a:endParaRPr>
          </a:p>
          <a:p>
            <a:pPr indent="0" fontAlgn="auto">
              <a:lnSpc>
                <a:spcPct val="150000"/>
              </a:lnSpc>
            </a:pPr>
            <a:r>
              <a:rPr lang="en-US" altLang="zh-CN" sz="2000" dirty="0">
                <a:solidFill>
                  <a:schemeClr val="bg1"/>
                </a:solidFill>
                <a:latin typeface="Times New Roman" panose="02020603050405020304" charset="0"/>
                <a:ea typeface="思源黑体" panose="020B0400000000000000" pitchFamily="34" charset="-122"/>
              </a:rPr>
              <a:t>Part2 </a:t>
            </a:r>
            <a:r>
              <a:rPr lang="zh-CN" altLang="en-US" sz="2000" dirty="0">
                <a:solidFill>
                  <a:schemeClr val="bg1"/>
                </a:solidFill>
                <a:latin typeface="Times New Roman" panose="02020603050405020304" charset="0"/>
                <a:ea typeface="思源黑体" panose="020B0400000000000000" pitchFamily="34" charset="-122"/>
              </a:rPr>
              <a:t>光学操控：何德秋  宋玉杰  马迪</a:t>
            </a:r>
            <a:endParaRPr lang="en-US" altLang="zh-CN" sz="2000" dirty="0">
              <a:solidFill>
                <a:schemeClr val="bg1"/>
              </a:solidFill>
              <a:latin typeface="Times New Roman" panose="02020603050405020304" charset="0"/>
              <a:ea typeface="思源黑体" panose="020B0400000000000000" pitchFamily="34" charset="-122"/>
            </a:endParaRPr>
          </a:p>
          <a:p>
            <a:pPr indent="0" fontAlgn="auto">
              <a:lnSpc>
                <a:spcPct val="150000"/>
              </a:lnSpc>
            </a:pPr>
            <a:r>
              <a:rPr lang="en-US" altLang="zh-CN" sz="2000" dirty="0">
                <a:solidFill>
                  <a:schemeClr val="bg1"/>
                </a:solidFill>
                <a:latin typeface="Times New Roman" panose="02020603050405020304" charset="0"/>
                <a:ea typeface="思源黑体" panose="020B0400000000000000" pitchFamily="34" charset="-122"/>
              </a:rPr>
              <a:t>Part3 </a:t>
            </a:r>
            <a:r>
              <a:rPr lang="zh-CN" altLang="en-US" sz="2000" dirty="0">
                <a:solidFill>
                  <a:schemeClr val="bg1"/>
                </a:solidFill>
                <a:latin typeface="Times New Roman" panose="02020603050405020304" charset="0"/>
                <a:ea typeface="思源黑体" panose="020B0400000000000000" pitchFamily="34" charset="-122"/>
              </a:rPr>
              <a:t>自旋轨道相互作用：刘润泽</a:t>
            </a:r>
            <a:r>
              <a:rPr lang="en-US" altLang="zh-CN" sz="2000" dirty="0">
                <a:solidFill>
                  <a:schemeClr val="bg1"/>
                </a:solidFill>
                <a:latin typeface="Times New Roman" panose="02020603050405020304" charset="0"/>
                <a:ea typeface="思源黑体" panose="020B0400000000000000" pitchFamily="34" charset="-122"/>
              </a:rPr>
              <a:t> </a:t>
            </a:r>
            <a:endParaRPr lang="zh-CN" altLang="en-US" sz="2000" dirty="0">
              <a:solidFill>
                <a:schemeClr val="bg1"/>
              </a:solidFill>
              <a:latin typeface="Times New Roman" panose="02020603050405020304" charset="0"/>
              <a:ea typeface="思源黑体" panose="020B0400000000000000"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999" y="296693"/>
            <a:ext cx="2742035" cy="578594"/>
          </a:xfrm>
          <a:prstGeom prst="rect">
            <a:avLst/>
          </a:prstGeom>
        </p:spPr>
      </p:pic>
      <p:sp>
        <p:nvSpPr>
          <p:cNvPr id="11" name="矩形 10"/>
          <p:cNvSpPr/>
          <p:nvPr/>
        </p:nvSpPr>
        <p:spPr>
          <a:xfrm>
            <a:off x="138619" y="6350169"/>
            <a:ext cx="5680362" cy="337185"/>
          </a:xfrm>
          <a:prstGeom prst="rect">
            <a:avLst/>
          </a:prstGeom>
        </p:spPr>
        <p:txBody>
          <a:bodyPr wrap="square">
            <a:spAutoFit/>
          </a:bodyPr>
          <a:lstStyle/>
          <a:p>
            <a:r>
              <a:rPr lang="en-GB" altLang="zh-CN" sz="1600" b="0" i="0" dirty="0">
                <a:solidFill>
                  <a:schemeClr val="bg1"/>
                </a:solidFill>
                <a:effectLst>
                  <a:outerShdw blurRad="50800" dist="38100" dir="2700000" algn="tl" rotWithShape="0">
                    <a:prstClr val="black">
                      <a:alpha val="40000"/>
                    </a:prstClr>
                  </a:outerShdw>
                </a:effectLst>
                <a:latin typeface="Times New Roman" panose="02020603050405020304" charset="0"/>
                <a:ea typeface="思源黑体" panose="020B0400000000000000" pitchFamily="34" charset="-122"/>
              </a:rPr>
              <a:t>University of Chinese Academy of Sciences</a:t>
            </a:r>
            <a:endParaRPr lang="en-GB" altLang="zh-CN" sz="1600" b="0" i="0" dirty="0">
              <a:solidFill>
                <a:schemeClr val="bg1"/>
              </a:solidFill>
              <a:effectLst>
                <a:outerShdw blurRad="50800" dist="38100" dir="2700000" algn="tl" rotWithShape="0">
                  <a:prstClr val="black">
                    <a:alpha val="40000"/>
                  </a:prstClr>
                </a:outerShdw>
              </a:effectLst>
              <a:latin typeface="Times New Roman" panose="02020603050405020304" charset="0"/>
              <a:ea typeface="思源黑体" panose="020B0400000000000000" pitchFamily="34" charset="-122"/>
              <a:cs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8" name="Title 1"/>
          <p:cNvSpPr txBox="1"/>
          <p:nvPr>
            <p:custDataLst>
              <p:tags r:id="rId3"/>
            </p:custDataLst>
          </p:nvPr>
        </p:nvSpPr>
        <p:spPr>
          <a:xfrm>
            <a:off x="670560" y="254000"/>
            <a:ext cx="2805430" cy="52197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光学操控</a:t>
            </a: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4"/>
            </p:custDataLst>
          </p:nvPr>
        </p:nvPicPr>
        <p:blipFill>
          <a:blip r:embed="rId6"/>
          <a:srcRect/>
          <a:stretch>
            <a:fillRect/>
          </a:stretch>
        </p:blipFill>
        <p:spPr>
          <a:xfrm>
            <a:off x="8837295" y="191770"/>
            <a:ext cx="2995295" cy="628015"/>
          </a:xfrm>
          <a:prstGeom prst="rect">
            <a:avLst/>
          </a:prstGeom>
        </p:spPr>
      </p:pic>
      <p:pic>
        <p:nvPicPr>
          <p:cNvPr id="3" name="图片 2">
            <a:extLst>
              <a:ext uri="{FF2B5EF4-FFF2-40B4-BE49-F238E27FC236}">
                <a16:creationId xmlns:a16="http://schemas.microsoft.com/office/drawing/2014/main" id="{D2C2667B-863C-3BEE-3A12-465A428EAD50}"/>
              </a:ext>
            </a:extLst>
          </p:cNvPr>
          <p:cNvPicPr>
            <a:picLocks noChangeAspect="1"/>
          </p:cNvPicPr>
          <p:nvPr/>
        </p:nvPicPr>
        <p:blipFill>
          <a:blip r:embed="rId7"/>
          <a:stretch>
            <a:fillRect/>
          </a:stretch>
        </p:blipFill>
        <p:spPr>
          <a:xfrm>
            <a:off x="2105002" y="2132607"/>
            <a:ext cx="1700478" cy="966369"/>
          </a:xfrm>
          <a:prstGeom prst="rect">
            <a:avLst/>
          </a:prstGeom>
        </p:spPr>
      </p:pic>
      <p:pic>
        <p:nvPicPr>
          <p:cNvPr id="5" name="图片 4">
            <a:extLst>
              <a:ext uri="{FF2B5EF4-FFF2-40B4-BE49-F238E27FC236}">
                <a16:creationId xmlns:a16="http://schemas.microsoft.com/office/drawing/2014/main" id="{2E841C12-6BAA-5867-A9A4-5E9DC44385C2}"/>
              </a:ext>
            </a:extLst>
          </p:cNvPr>
          <p:cNvPicPr>
            <a:picLocks noChangeAspect="1"/>
          </p:cNvPicPr>
          <p:nvPr/>
        </p:nvPicPr>
        <p:blipFill>
          <a:blip r:embed="rId8"/>
          <a:stretch>
            <a:fillRect/>
          </a:stretch>
        </p:blipFill>
        <p:spPr>
          <a:xfrm>
            <a:off x="247063" y="4251909"/>
            <a:ext cx="2089766" cy="1290029"/>
          </a:xfrm>
          <a:prstGeom prst="rect">
            <a:avLst/>
          </a:prstGeom>
        </p:spPr>
      </p:pic>
      <p:pic>
        <p:nvPicPr>
          <p:cNvPr id="8" name="图片 7">
            <a:extLst>
              <a:ext uri="{FF2B5EF4-FFF2-40B4-BE49-F238E27FC236}">
                <a16:creationId xmlns:a16="http://schemas.microsoft.com/office/drawing/2014/main" id="{4DFB202D-07A1-BD4E-D836-5E54113A4C5E}"/>
              </a:ext>
            </a:extLst>
          </p:cNvPr>
          <p:cNvPicPr>
            <a:picLocks noChangeAspect="1"/>
          </p:cNvPicPr>
          <p:nvPr/>
        </p:nvPicPr>
        <p:blipFill>
          <a:blip r:embed="rId9"/>
          <a:stretch>
            <a:fillRect/>
          </a:stretch>
        </p:blipFill>
        <p:spPr>
          <a:xfrm>
            <a:off x="3293315" y="4173633"/>
            <a:ext cx="1996855" cy="1368305"/>
          </a:xfrm>
          <a:prstGeom prst="rect">
            <a:avLst/>
          </a:prstGeom>
        </p:spPr>
      </p:pic>
      <p:sp>
        <p:nvSpPr>
          <p:cNvPr id="9" name="文本框 8">
            <a:extLst>
              <a:ext uri="{FF2B5EF4-FFF2-40B4-BE49-F238E27FC236}">
                <a16:creationId xmlns:a16="http://schemas.microsoft.com/office/drawing/2014/main" id="{9F43889F-A673-80DB-749D-6919E9C80693}"/>
              </a:ext>
            </a:extLst>
          </p:cNvPr>
          <p:cNvSpPr txBox="1"/>
          <p:nvPr/>
        </p:nvSpPr>
        <p:spPr>
          <a:xfrm>
            <a:off x="7612565" y="1336834"/>
            <a:ext cx="3518912"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是否能够使用</a:t>
            </a:r>
            <a:r>
              <a:rPr lang="zh-CN" altLang="en-US" sz="2000" dirty="0">
                <a:solidFill>
                  <a:srgbClr val="FF0000"/>
                </a:solidFill>
                <a:latin typeface="黑体" panose="02010609060101010101" pitchFamily="49" charset="-122"/>
                <a:ea typeface="黑体" panose="02010609060101010101" pitchFamily="49" charset="-122"/>
              </a:rPr>
              <a:t>光</a:t>
            </a:r>
            <a:r>
              <a:rPr lang="zh-CN" altLang="en-US" sz="2000" dirty="0">
                <a:latin typeface="黑体" panose="02010609060101010101" pitchFamily="49" charset="-122"/>
                <a:ea typeface="黑体" panose="02010609060101010101" pitchFamily="49" charset="-122"/>
              </a:rPr>
              <a:t>来操控物体？</a:t>
            </a:r>
          </a:p>
        </p:txBody>
      </p:sp>
      <p:sp>
        <p:nvSpPr>
          <p:cNvPr id="10" name="任意多边形: 形状 9">
            <a:extLst>
              <a:ext uri="{FF2B5EF4-FFF2-40B4-BE49-F238E27FC236}">
                <a16:creationId xmlns:a16="http://schemas.microsoft.com/office/drawing/2014/main" id="{C4861374-6904-818C-AD19-1C03891B4D90}"/>
              </a:ext>
            </a:extLst>
          </p:cNvPr>
          <p:cNvSpPr/>
          <p:nvPr/>
        </p:nvSpPr>
        <p:spPr>
          <a:xfrm>
            <a:off x="7146783" y="1276746"/>
            <a:ext cx="384008" cy="489509"/>
          </a:xfrm>
          <a:custGeom>
            <a:avLst/>
            <a:gdLst>
              <a:gd name="T0" fmla="*/ 7232 w 7232"/>
              <a:gd name="T1" fmla="*/ 3121 h 10000"/>
              <a:gd name="T2" fmla="*/ 7111 w 7232"/>
              <a:gd name="T3" fmla="*/ 3910 h 10000"/>
              <a:gd name="T4" fmla="*/ 6839 w 7232"/>
              <a:gd name="T5" fmla="*/ 4509 h 10000"/>
              <a:gd name="T6" fmla="*/ 6407 w 7232"/>
              <a:gd name="T7" fmla="*/ 4974 h 10000"/>
              <a:gd name="T8" fmla="*/ 5959 w 7232"/>
              <a:gd name="T9" fmla="*/ 5314 h 10000"/>
              <a:gd name="T10" fmla="*/ 5482 w 7232"/>
              <a:gd name="T11" fmla="*/ 5591 h 10000"/>
              <a:gd name="T12" fmla="*/ 4946 w 7232"/>
              <a:gd name="T13" fmla="*/ 6099 h 10000"/>
              <a:gd name="T14" fmla="*/ 4731 w 7232"/>
              <a:gd name="T15" fmla="*/ 6624 h 10000"/>
              <a:gd name="T16" fmla="*/ 4637 w 7232"/>
              <a:gd name="T17" fmla="*/ 6879 h 10000"/>
              <a:gd name="T18" fmla="*/ 4418 w 7232"/>
              <a:gd name="T19" fmla="*/ 7000 h 10000"/>
              <a:gd name="T20" fmla="*/ 2543 w 7232"/>
              <a:gd name="T21" fmla="*/ 7000 h 10000"/>
              <a:gd name="T22" fmla="*/ 2345 w 7232"/>
              <a:gd name="T23" fmla="*/ 6855 h 10000"/>
              <a:gd name="T24" fmla="*/ 2262 w 7232"/>
              <a:gd name="T25" fmla="*/ 6563 h 10000"/>
              <a:gd name="T26" fmla="*/ 2262 w 7232"/>
              <a:gd name="T27" fmla="*/ 6213 h 10000"/>
              <a:gd name="T28" fmla="*/ 2770 w 7232"/>
              <a:gd name="T29" fmla="*/ 4990 h 10000"/>
              <a:gd name="T30" fmla="*/ 3887 w 7232"/>
              <a:gd name="T31" fmla="*/ 4141 h 10000"/>
              <a:gd name="T32" fmla="*/ 4543 w 7232"/>
              <a:gd name="T33" fmla="*/ 3704 h 10000"/>
              <a:gd name="T34" fmla="*/ 4740 w 7232"/>
              <a:gd name="T35" fmla="*/ 3110 h 10000"/>
              <a:gd name="T36" fmla="*/ 4376 w 7232"/>
              <a:gd name="T37" fmla="*/ 2531 h 10000"/>
              <a:gd name="T38" fmla="*/ 3536 w 7232"/>
              <a:gd name="T39" fmla="*/ 2281 h 10000"/>
              <a:gd name="T40" fmla="*/ 2691 w 7232"/>
              <a:gd name="T41" fmla="*/ 2508 h 10000"/>
              <a:gd name="T42" fmla="*/ 1855 w 7232"/>
              <a:gd name="T43" fmla="*/ 3406 h 10000"/>
              <a:gd name="T44" fmla="*/ 1614 w 7232"/>
              <a:gd name="T45" fmla="*/ 3531 h 10000"/>
              <a:gd name="T46" fmla="*/ 1417 w 7232"/>
              <a:gd name="T47" fmla="*/ 3469 h 10000"/>
              <a:gd name="T48" fmla="*/ 135 w 7232"/>
              <a:gd name="T49" fmla="*/ 2493 h 10000"/>
              <a:gd name="T50" fmla="*/ 14 w 7232"/>
              <a:gd name="T51" fmla="*/ 2296 h 10000"/>
              <a:gd name="T52" fmla="*/ 56 w 7232"/>
              <a:gd name="T53" fmla="*/ 2078 h 10000"/>
              <a:gd name="T54" fmla="*/ 3684 w 7232"/>
              <a:gd name="T55" fmla="*/ 0 h 10000"/>
              <a:gd name="T56" fmla="*/ 4942 w 7232"/>
              <a:gd name="T57" fmla="*/ 241 h 10000"/>
              <a:gd name="T58" fmla="*/ 6084 w 7232"/>
              <a:gd name="T59" fmla="*/ 890 h 10000"/>
              <a:gd name="T60" fmla="*/ 6912 w 7232"/>
              <a:gd name="T61" fmla="*/ 1886 h 10000"/>
              <a:gd name="T62" fmla="*/ 7232 w 7232"/>
              <a:gd name="T63" fmla="*/ 3121 h 10000"/>
              <a:gd name="T64" fmla="*/ 4764 w 7232"/>
              <a:gd name="T65" fmla="*/ 7813 h 10000"/>
              <a:gd name="T66" fmla="*/ 4764 w 7232"/>
              <a:gd name="T67" fmla="*/ 9688 h 10000"/>
              <a:gd name="T68" fmla="*/ 4670 w 7232"/>
              <a:gd name="T69" fmla="*/ 9906 h 10000"/>
              <a:gd name="T70" fmla="*/ 4451 w 7232"/>
              <a:gd name="T71" fmla="*/ 10000 h 10000"/>
              <a:gd name="T72" fmla="*/ 2575 w 7232"/>
              <a:gd name="T73" fmla="*/ 10000 h 10000"/>
              <a:gd name="T74" fmla="*/ 2356 w 7232"/>
              <a:gd name="T75" fmla="*/ 9906 h 10000"/>
              <a:gd name="T76" fmla="*/ 2262 w 7232"/>
              <a:gd name="T77" fmla="*/ 9688 h 10000"/>
              <a:gd name="T78" fmla="*/ 2262 w 7232"/>
              <a:gd name="T79" fmla="*/ 7813 h 10000"/>
              <a:gd name="T80" fmla="*/ 2356 w 7232"/>
              <a:gd name="T81" fmla="*/ 7594 h 10000"/>
              <a:gd name="T82" fmla="*/ 2575 w 7232"/>
              <a:gd name="T83" fmla="*/ 7500 h 10000"/>
              <a:gd name="T84" fmla="*/ 4451 w 7232"/>
              <a:gd name="T85" fmla="*/ 7500 h 10000"/>
              <a:gd name="T86" fmla="*/ 4670 w 7232"/>
              <a:gd name="T87" fmla="*/ 7594 h 10000"/>
              <a:gd name="T88" fmla="*/ 4764 w 7232"/>
              <a:gd name="T89" fmla="*/ 7813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32" h="10000">
                <a:moveTo>
                  <a:pt x="7232" y="3121"/>
                </a:moveTo>
                <a:cubicBezTo>
                  <a:pt x="7232" y="3403"/>
                  <a:pt x="7191" y="3665"/>
                  <a:pt x="7111" y="3910"/>
                </a:cubicBezTo>
                <a:cubicBezTo>
                  <a:pt x="7031" y="4155"/>
                  <a:pt x="6939" y="4354"/>
                  <a:pt x="6839" y="4509"/>
                </a:cubicBezTo>
                <a:cubicBezTo>
                  <a:pt x="6736" y="4664"/>
                  <a:pt x="6594" y="4818"/>
                  <a:pt x="6407" y="4974"/>
                </a:cubicBezTo>
                <a:cubicBezTo>
                  <a:pt x="6221" y="5130"/>
                  <a:pt x="6072" y="5244"/>
                  <a:pt x="5959" y="5314"/>
                </a:cubicBezTo>
                <a:cubicBezTo>
                  <a:pt x="5844" y="5385"/>
                  <a:pt x="5686" y="5476"/>
                  <a:pt x="5482" y="5591"/>
                </a:cubicBezTo>
                <a:cubicBezTo>
                  <a:pt x="5268" y="5711"/>
                  <a:pt x="5090" y="5880"/>
                  <a:pt x="4946" y="6099"/>
                </a:cubicBezTo>
                <a:cubicBezTo>
                  <a:pt x="4804" y="6318"/>
                  <a:pt x="4731" y="6491"/>
                  <a:pt x="4731" y="6624"/>
                </a:cubicBezTo>
                <a:cubicBezTo>
                  <a:pt x="4731" y="6713"/>
                  <a:pt x="4700" y="6796"/>
                  <a:pt x="4637" y="6879"/>
                </a:cubicBezTo>
                <a:cubicBezTo>
                  <a:pt x="4575" y="6959"/>
                  <a:pt x="4502" y="7000"/>
                  <a:pt x="4418" y="7000"/>
                </a:cubicBezTo>
                <a:lnTo>
                  <a:pt x="2543" y="7000"/>
                </a:lnTo>
                <a:cubicBezTo>
                  <a:pt x="2465" y="7000"/>
                  <a:pt x="2398" y="6953"/>
                  <a:pt x="2345" y="6855"/>
                </a:cubicBezTo>
                <a:cubicBezTo>
                  <a:pt x="2291" y="6758"/>
                  <a:pt x="2262" y="6661"/>
                  <a:pt x="2262" y="6563"/>
                </a:cubicBezTo>
                <a:lnTo>
                  <a:pt x="2262" y="6213"/>
                </a:lnTo>
                <a:cubicBezTo>
                  <a:pt x="2262" y="5780"/>
                  <a:pt x="2431" y="5373"/>
                  <a:pt x="2770" y="4990"/>
                </a:cubicBezTo>
                <a:cubicBezTo>
                  <a:pt x="3109" y="4608"/>
                  <a:pt x="3481" y="4324"/>
                  <a:pt x="3887" y="4141"/>
                </a:cubicBezTo>
                <a:cubicBezTo>
                  <a:pt x="4195" y="4000"/>
                  <a:pt x="4414" y="3855"/>
                  <a:pt x="4543" y="3704"/>
                </a:cubicBezTo>
                <a:cubicBezTo>
                  <a:pt x="4673" y="3553"/>
                  <a:pt x="4740" y="3355"/>
                  <a:pt x="4740" y="3110"/>
                </a:cubicBezTo>
                <a:cubicBezTo>
                  <a:pt x="4740" y="2891"/>
                  <a:pt x="4618" y="2699"/>
                  <a:pt x="4376" y="2531"/>
                </a:cubicBezTo>
                <a:cubicBezTo>
                  <a:pt x="4135" y="2365"/>
                  <a:pt x="3854" y="2281"/>
                  <a:pt x="3536" y="2281"/>
                </a:cubicBezTo>
                <a:cubicBezTo>
                  <a:pt x="3197" y="2281"/>
                  <a:pt x="2916" y="2356"/>
                  <a:pt x="2691" y="2508"/>
                </a:cubicBezTo>
                <a:cubicBezTo>
                  <a:pt x="2509" y="2638"/>
                  <a:pt x="2229" y="2939"/>
                  <a:pt x="1855" y="3406"/>
                </a:cubicBezTo>
                <a:cubicBezTo>
                  <a:pt x="1787" y="3490"/>
                  <a:pt x="1707" y="3531"/>
                  <a:pt x="1614" y="3531"/>
                </a:cubicBezTo>
                <a:cubicBezTo>
                  <a:pt x="1551" y="3531"/>
                  <a:pt x="1485" y="3510"/>
                  <a:pt x="1417" y="3469"/>
                </a:cubicBezTo>
                <a:lnTo>
                  <a:pt x="135" y="2493"/>
                </a:lnTo>
                <a:cubicBezTo>
                  <a:pt x="67" y="2440"/>
                  <a:pt x="26" y="2376"/>
                  <a:pt x="14" y="2296"/>
                </a:cubicBezTo>
                <a:cubicBezTo>
                  <a:pt x="0" y="2218"/>
                  <a:pt x="15" y="2145"/>
                  <a:pt x="56" y="2078"/>
                </a:cubicBezTo>
                <a:cubicBezTo>
                  <a:pt x="890" y="694"/>
                  <a:pt x="2100" y="0"/>
                  <a:pt x="3684" y="0"/>
                </a:cubicBezTo>
                <a:cubicBezTo>
                  <a:pt x="4101" y="0"/>
                  <a:pt x="4520" y="80"/>
                  <a:pt x="4942" y="241"/>
                </a:cubicBezTo>
                <a:cubicBezTo>
                  <a:pt x="5365" y="403"/>
                  <a:pt x="5745" y="619"/>
                  <a:pt x="6084" y="890"/>
                </a:cubicBezTo>
                <a:cubicBezTo>
                  <a:pt x="6422" y="1161"/>
                  <a:pt x="6699" y="1494"/>
                  <a:pt x="6912" y="1886"/>
                </a:cubicBezTo>
                <a:cubicBezTo>
                  <a:pt x="7126" y="2276"/>
                  <a:pt x="7232" y="2690"/>
                  <a:pt x="7232" y="3121"/>
                </a:cubicBezTo>
                <a:close/>
                <a:moveTo>
                  <a:pt x="4764" y="7813"/>
                </a:moveTo>
                <a:lnTo>
                  <a:pt x="4764" y="9688"/>
                </a:lnTo>
                <a:cubicBezTo>
                  <a:pt x="4764" y="9771"/>
                  <a:pt x="4732" y="9844"/>
                  <a:pt x="4670" y="9906"/>
                </a:cubicBezTo>
                <a:cubicBezTo>
                  <a:pt x="4607" y="9969"/>
                  <a:pt x="4535" y="10000"/>
                  <a:pt x="4451" y="10000"/>
                </a:cubicBezTo>
                <a:lnTo>
                  <a:pt x="2575" y="10000"/>
                </a:lnTo>
                <a:cubicBezTo>
                  <a:pt x="2491" y="10000"/>
                  <a:pt x="2419" y="9969"/>
                  <a:pt x="2356" y="9906"/>
                </a:cubicBezTo>
                <a:cubicBezTo>
                  <a:pt x="2294" y="9844"/>
                  <a:pt x="2262" y="9771"/>
                  <a:pt x="2262" y="9688"/>
                </a:cubicBezTo>
                <a:lnTo>
                  <a:pt x="2262" y="7813"/>
                </a:lnTo>
                <a:cubicBezTo>
                  <a:pt x="2262" y="7729"/>
                  <a:pt x="2294" y="7656"/>
                  <a:pt x="2356" y="7594"/>
                </a:cubicBezTo>
                <a:cubicBezTo>
                  <a:pt x="2419" y="7531"/>
                  <a:pt x="2491" y="7500"/>
                  <a:pt x="2575" y="7500"/>
                </a:cubicBezTo>
                <a:lnTo>
                  <a:pt x="4451" y="7500"/>
                </a:lnTo>
                <a:cubicBezTo>
                  <a:pt x="4535" y="7500"/>
                  <a:pt x="4607" y="7531"/>
                  <a:pt x="4670" y="7594"/>
                </a:cubicBezTo>
                <a:cubicBezTo>
                  <a:pt x="4732" y="7656"/>
                  <a:pt x="4764" y="7728"/>
                  <a:pt x="4764" y="7813"/>
                </a:cubicBezTo>
                <a:close/>
              </a:path>
            </a:pathLst>
          </a:cu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接连接符 11">
            <a:extLst>
              <a:ext uri="{FF2B5EF4-FFF2-40B4-BE49-F238E27FC236}">
                <a16:creationId xmlns:a16="http://schemas.microsoft.com/office/drawing/2014/main" id="{49D4D38E-D857-8F01-8860-FF90C3BC803F}"/>
              </a:ext>
            </a:extLst>
          </p:cNvPr>
          <p:cNvCxnSpPr>
            <a:cxnSpLocks/>
          </p:cNvCxnSpPr>
          <p:nvPr/>
        </p:nvCxnSpPr>
        <p:spPr>
          <a:xfrm>
            <a:off x="9121698" y="1989692"/>
            <a:ext cx="0" cy="4028562"/>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48C95F3-CAF8-8F84-678C-80324C2571CB}"/>
                  </a:ext>
                </a:extLst>
              </p:cNvPr>
              <p:cNvSpPr txBox="1"/>
              <p:nvPr/>
            </p:nvSpPr>
            <p:spPr>
              <a:xfrm>
                <a:off x="6475142" y="2138372"/>
                <a:ext cx="1926746" cy="508537"/>
              </a:xfrm>
              <a:prstGeom prst="rect">
                <a:avLst/>
              </a:prstGeom>
              <a:noFill/>
            </p:spPr>
            <p:txBody>
              <a:bodyPr wrap="none" rtlCol="0">
                <a:spAutoFit/>
              </a:bodyPr>
              <a:lstStyle/>
              <a:p>
                <a:pPr algn="ctr"/>
                <a:r>
                  <a:rPr lang="zh-CN" altLang="en-US" dirty="0">
                    <a:latin typeface="黑体" panose="02010609060101010101" pitchFamily="49" charset="-122"/>
                    <a:ea typeface="黑体" panose="02010609060101010101" pitchFamily="49" charset="-122"/>
                  </a:rPr>
                  <a:t>光子动量：</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h</m:t>
                        </m:r>
                      </m:num>
                      <m:den>
                        <m:r>
                          <a:rPr lang="zh-CN" altLang="en-US" b="0" i="1" smtClean="0">
                            <a:latin typeface="Cambria Math" panose="02040503050406030204" pitchFamily="18" charset="0"/>
                          </a:rPr>
                          <m:t>𝜆</m:t>
                        </m:r>
                      </m:den>
                    </m:f>
                  </m:oMath>
                </a14:m>
                <a:endParaRPr lang="zh-CN" altLang="en-US" dirty="0"/>
              </a:p>
            </p:txBody>
          </p:sp>
        </mc:Choice>
        <mc:Fallback xmlns="">
          <p:sp>
            <p:nvSpPr>
              <p:cNvPr id="13" name="文本框 12">
                <a:extLst>
                  <a:ext uri="{FF2B5EF4-FFF2-40B4-BE49-F238E27FC236}">
                    <a16:creationId xmlns:a16="http://schemas.microsoft.com/office/drawing/2014/main" id="{248C95F3-CAF8-8F84-678C-80324C2571CB}"/>
                  </a:ext>
                </a:extLst>
              </p:cNvPr>
              <p:cNvSpPr txBox="1">
                <a:spLocks noRot="1" noChangeAspect="1" noMove="1" noResize="1" noEditPoints="1" noAdjustHandles="1" noChangeArrowheads="1" noChangeShapeType="1" noTextEdit="1"/>
              </p:cNvSpPr>
              <p:nvPr/>
            </p:nvSpPr>
            <p:spPr>
              <a:xfrm>
                <a:off x="6475142" y="2138372"/>
                <a:ext cx="1926746" cy="508537"/>
              </a:xfrm>
              <a:prstGeom prst="rect">
                <a:avLst/>
              </a:prstGeom>
              <a:blipFill>
                <a:blip r:embed="rId10"/>
                <a:stretch>
                  <a:fillRect l="-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D2BC101-1D25-76F3-290D-F36BD067E375}"/>
                  </a:ext>
                </a:extLst>
              </p:cNvPr>
              <p:cNvSpPr txBox="1"/>
              <p:nvPr/>
            </p:nvSpPr>
            <p:spPr>
              <a:xfrm>
                <a:off x="9640787" y="2207974"/>
                <a:ext cx="2045496" cy="369332"/>
              </a:xfrm>
              <a:prstGeom prst="rect">
                <a:avLst/>
              </a:prstGeom>
              <a:noFill/>
            </p:spPr>
            <p:txBody>
              <a:bodyPr wrap="none" rtlCol="0">
                <a:spAutoFit/>
              </a:bodyPr>
              <a:lstStyle/>
              <a:p>
                <a:pPr algn="ctr"/>
                <a:r>
                  <a:rPr lang="zh-CN" altLang="en-US" dirty="0">
                    <a:latin typeface="黑体" panose="02010609060101010101" pitchFamily="49" charset="-122"/>
                    <a:ea typeface="黑体" panose="02010609060101010101" pitchFamily="49" charset="-122"/>
                  </a:rPr>
                  <a:t>光子能量：</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zh-CN" altLang="en-US" b="0" i="1" smtClean="0">
                        <a:latin typeface="Cambria Math" panose="02040503050406030204" pitchFamily="18" charset="0"/>
                      </a:rPr>
                      <m:t>𝜈</m:t>
                    </m:r>
                  </m:oMath>
                </a14:m>
                <a:endParaRPr lang="en-US" altLang="zh-CN" dirty="0"/>
              </a:p>
            </p:txBody>
          </p:sp>
        </mc:Choice>
        <mc:Fallback xmlns="">
          <p:sp>
            <p:nvSpPr>
              <p:cNvPr id="14" name="文本框 13">
                <a:extLst>
                  <a:ext uri="{FF2B5EF4-FFF2-40B4-BE49-F238E27FC236}">
                    <a16:creationId xmlns:a16="http://schemas.microsoft.com/office/drawing/2014/main" id="{6D2BC101-1D25-76F3-290D-F36BD067E375}"/>
                  </a:ext>
                </a:extLst>
              </p:cNvPr>
              <p:cNvSpPr txBox="1">
                <a:spLocks noRot="1" noChangeAspect="1" noMove="1" noResize="1" noEditPoints="1" noAdjustHandles="1" noChangeArrowheads="1" noChangeShapeType="1" noTextEdit="1"/>
              </p:cNvSpPr>
              <p:nvPr/>
            </p:nvSpPr>
            <p:spPr>
              <a:xfrm>
                <a:off x="9640787" y="2207974"/>
                <a:ext cx="2045496" cy="369332"/>
              </a:xfrm>
              <a:prstGeom prst="rect">
                <a:avLst/>
              </a:prstGeom>
              <a:blipFill>
                <a:blip r:embed="rId11"/>
                <a:stretch>
                  <a:fillRect l="-2083" t="-11475" b="-21311"/>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FBB2D03C-B1C6-DF31-6133-0A2614D299D7}"/>
              </a:ext>
            </a:extLst>
          </p:cNvPr>
          <p:cNvPicPr>
            <a:picLocks noChangeAspect="1"/>
          </p:cNvPicPr>
          <p:nvPr/>
        </p:nvPicPr>
        <p:blipFill>
          <a:blip r:embed="rId12"/>
          <a:stretch>
            <a:fillRect/>
          </a:stretch>
        </p:blipFill>
        <p:spPr>
          <a:xfrm>
            <a:off x="6144851" y="2973139"/>
            <a:ext cx="2587328" cy="1396655"/>
          </a:xfrm>
          <a:prstGeom prst="rect">
            <a:avLst/>
          </a:prstGeom>
        </p:spPr>
      </p:pic>
      <p:pic>
        <p:nvPicPr>
          <p:cNvPr id="18" name="图片 17">
            <a:extLst>
              <a:ext uri="{FF2B5EF4-FFF2-40B4-BE49-F238E27FC236}">
                <a16:creationId xmlns:a16="http://schemas.microsoft.com/office/drawing/2014/main" id="{ECD0BA05-63CE-C6E3-2475-FD89EA4BDB14}"/>
              </a:ext>
            </a:extLst>
          </p:cNvPr>
          <p:cNvPicPr>
            <a:picLocks noChangeAspect="1"/>
          </p:cNvPicPr>
          <p:nvPr/>
        </p:nvPicPr>
        <p:blipFill>
          <a:blip r:embed="rId13"/>
          <a:stretch>
            <a:fillRect/>
          </a:stretch>
        </p:blipFill>
        <p:spPr>
          <a:xfrm>
            <a:off x="9525978" y="2972746"/>
            <a:ext cx="2268134" cy="1383611"/>
          </a:xfrm>
          <a:prstGeom prst="rect">
            <a:avLst/>
          </a:prstGeom>
        </p:spPr>
      </p:pic>
      <p:sp>
        <p:nvSpPr>
          <p:cNvPr id="20" name="文本框 19">
            <a:extLst>
              <a:ext uri="{FF2B5EF4-FFF2-40B4-BE49-F238E27FC236}">
                <a16:creationId xmlns:a16="http://schemas.microsoft.com/office/drawing/2014/main" id="{613CF90D-69F2-60FF-0187-0C934FBF4CFF}"/>
              </a:ext>
            </a:extLst>
          </p:cNvPr>
          <p:cNvSpPr txBox="1"/>
          <p:nvPr/>
        </p:nvSpPr>
        <p:spPr>
          <a:xfrm>
            <a:off x="5961753" y="4383057"/>
            <a:ext cx="2945038" cy="338554"/>
          </a:xfrm>
          <a:prstGeom prst="rect">
            <a:avLst/>
          </a:prstGeom>
          <a:noFill/>
        </p:spPr>
        <p:txBody>
          <a:bodyPr wrap="none" rtlCol="0">
            <a:spAutoFit/>
          </a:bodyPr>
          <a:lstStyle/>
          <a:p>
            <a:pPr algn="ctr"/>
            <a:r>
              <a:rPr lang="zh-CN" altLang="en-US" sz="1600" dirty="0">
                <a:latin typeface="黑体" panose="02010609060101010101" pitchFamily="49" charset="-122"/>
                <a:ea typeface="黑体" panose="02010609060101010101" pitchFamily="49" charset="-122"/>
              </a:rPr>
              <a:t>将光子看作劳动力来施加外力</a:t>
            </a:r>
          </a:p>
        </p:txBody>
      </p:sp>
      <p:sp>
        <p:nvSpPr>
          <p:cNvPr id="21" name="文本框 20">
            <a:extLst>
              <a:ext uri="{FF2B5EF4-FFF2-40B4-BE49-F238E27FC236}">
                <a16:creationId xmlns:a16="http://schemas.microsoft.com/office/drawing/2014/main" id="{E5E16FC4-9637-11C9-CEB5-D4CF4B4A4C5B}"/>
              </a:ext>
            </a:extLst>
          </p:cNvPr>
          <p:cNvSpPr txBox="1"/>
          <p:nvPr/>
        </p:nvSpPr>
        <p:spPr>
          <a:xfrm>
            <a:off x="9333073" y="4377569"/>
            <a:ext cx="2646878" cy="338554"/>
          </a:xfrm>
          <a:prstGeom prst="rect">
            <a:avLst/>
          </a:prstGeom>
          <a:noFill/>
        </p:spPr>
        <p:txBody>
          <a:bodyPr wrap="none" rtlCol="0">
            <a:spAutoFit/>
          </a:bodyPr>
          <a:lstStyle/>
          <a:p>
            <a:pPr algn="ctr"/>
            <a:r>
              <a:rPr lang="zh-CN" altLang="en-US" sz="1600" dirty="0">
                <a:latin typeface="黑体" panose="02010609060101010101" pitchFamily="49" charset="-122"/>
                <a:ea typeface="黑体" panose="02010609060101010101" pitchFamily="49" charset="-122"/>
              </a:rPr>
              <a:t>将光能作为燃料来产生外力</a:t>
            </a:r>
          </a:p>
        </p:txBody>
      </p:sp>
      <p:grpSp>
        <p:nvGrpSpPr>
          <p:cNvPr id="26" name="组合 25">
            <a:extLst>
              <a:ext uri="{FF2B5EF4-FFF2-40B4-BE49-F238E27FC236}">
                <a16:creationId xmlns:a16="http://schemas.microsoft.com/office/drawing/2014/main" id="{630B8288-3DF9-F0B6-E84B-2425AA825FD8}"/>
              </a:ext>
            </a:extLst>
          </p:cNvPr>
          <p:cNvGrpSpPr/>
          <p:nvPr/>
        </p:nvGrpSpPr>
        <p:grpSpPr>
          <a:xfrm>
            <a:off x="1102627" y="1149446"/>
            <a:ext cx="3634934" cy="609685"/>
            <a:chOff x="361951" y="1149446"/>
            <a:chExt cx="3634934" cy="609685"/>
          </a:xfrm>
        </p:grpSpPr>
        <p:sp>
          <p:nvSpPr>
            <p:cNvPr id="24" name="文本框 23">
              <a:extLst>
                <a:ext uri="{FF2B5EF4-FFF2-40B4-BE49-F238E27FC236}">
                  <a16:creationId xmlns:a16="http://schemas.microsoft.com/office/drawing/2014/main" id="{3FC9D20D-80E7-F640-F6C6-96FBE6EE0C6A}"/>
                </a:ext>
              </a:extLst>
            </p:cNvPr>
            <p:cNvSpPr txBox="1"/>
            <p:nvPr/>
          </p:nvSpPr>
          <p:spPr>
            <a:xfrm>
              <a:off x="990934" y="1282770"/>
              <a:ext cx="3005951"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怎样可以让小汽车运动？</a:t>
              </a:r>
            </a:p>
          </p:txBody>
        </p:sp>
        <p:sp>
          <p:nvSpPr>
            <p:cNvPr id="25" name="任意多边形: 形状 24">
              <a:extLst>
                <a:ext uri="{FF2B5EF4-FFF2-40B4-BE49-F238E27FC236}">
                  <a16:creationId xmlns:a16="http://schemas.microsoft.com/office/drawing/2014/main" id="{55411592-23F4-BD65-468C-9118A75DDFF8}"/>
                </a:ext>
              </a:extLst>
            </p:cNvPr>
            <p:cNvSpPr/>
            <p:nvPr/>
          </p:nvSpPr>
          <p:spPr>
            <a:xfrm>
              <a:off x="361951" y="1149446"/>
              <a:ext cx="547209" cy="609685"/>
            </a:xfrm>
            <a:custGeom>
              <a:avLst/>
              <a:gdLst>
                <a:gd name="T0" fmla="*/ 5345 w 5547"/>
                <a:gd name="T1" fmla="*/ 2094 h 6190"/>
                <a:gd name="T2" fmla="*/ 3582 w 5547"/>
                <a:gd name="T3" fmla="*/ 276 h 6190"/>
                <a:gd name="T4" fmla="*/ 691 w 5547"/>
                <a:gd name="T5" fmla="*/ 2791 h 6190"/>
                <a:gd name="T6" fmla="*/ 167 w 5547"/>
                <a:gd name="T7" fmla="*/ 3864 h 6190"/>
                <a:gd name="T8" fmla="*/ 616 w 5547"/>
                <a:gd name="T9" fmla="*/ 4055 h 6190"/>
                <a:gd name="T10" fmla="*/ 515 w 5547"/>
                <a:gd name="T11" fmla="*/ 4500 h 6190"/>
                <a:gd name="T12" fmla="*/ 827 w 5547"/>
                <a:gd name="T13" fmla="*/ 4555 h 6190"/>
                <a:gd name="T14" fmla="*/ 613 w 5547"/>
                <a:gd name="T15" fmla="*/ 4828 h 6190"/>
                <a:gd name="T16" fmla="*/ 974 w 5547"/>
                <a:gd name="T17" fmla="*/ 5106 h 6190"/>
                <a:gd name="T18" fmla="*/ 1449 w 5547"/>
                <a:gd name="T19" fmla="*/ 5721 h 6190"/>
                <a:gd name="T20" fmla="*/ 2081 w 5547"/>
                <a:gd name="T21" fmla="*/ 5522 h 6190"/>
                <a:gd name="T22" fmla="*/ 2241 w 5547"/>
                <a:gd name="T23" fmla="*/ 6190 h 6190"/>
                <a:gd name="T24" fmla="*/ 4335 w 5547"/>
                <a:gd name="T25" fmla="*/ 6190 h 6190"/>
                <a:gd name="T26" fmla="*/ 4262 w 5547"/>
                <a:gd name="T27" fmla="*/ 4739 h 6190"/>
                <a:gd name="T28" fmla="*/ 5345 w 5547"/>
                <a:gd name="T29" fmla="*/ 2094 h 6190"/>
                <a:gd name="T30" fmla="*/ 2271 w 5547"/>
                <a:gd name="T31" fmla="*/ 4169 h 6190"/>
                <a:gd name="T32" fmla="*/ 2692 w 5547"/>
                <a:gd name="T33" fmla="*/ 2649 h 6190"/>
                <a:gd name="T34" fmla="*/ 2248 w 5547"/>
                <a:gd name="T35" fmla="*/ 1991 h 6190"/>
                <a:gd name="T36" fmla="*/ 2957 w 5547"/>
                <a:gd name="T37" fmla="*/ 1282 h 6190"/>
                <a:gd name="T38" fmla="*/ 3665 w 5547"/>
                <a:gd name="T39" fmla="*/ 1991 h 6190"/>
                <a:gd name="T40" fmla="*/ 3301 w 5547"/>
                <a:gd name="T41" fmla="*/ 2611 h 6190"/>
                <a:gd name="T42" fmla="*/ 3706 w 5547"/>
                <a:gd name="T43" fmla="*/ 4169 h 6190"/>
                <a:gd name="T44" fmla="*/ 2271 w 5547"/>
                <a:gd name="T45" fmla="*/ 4169 h 6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47" h="6190">
                  <a:moveTo>
                    <a:pt x="5345" y="2094"/>
                  </a:moveTo>
                  <a:cubicBezTo>
                    <a:pt x="5244" y="1595"/>
                    <a:pt x="5309" y="551"/>
                    <a:pt x="3582" y="276"/>
                  </a:cubicBezTo>
                  <a:cubicBezTo>
                    <a:pt x="1856" y="0"/>
                    <a:pt x="300" y="876"/>
                    <a:pt x="691" y="2791"/>
                  </a:cubicBezTo>
                  <a:cubicBezTo>
                    <a:pt x="691" y="3140"/>
                    <a:pt x="0" y="3681"/>
                    <a:pt x="167" y="3864"/>
                  </a:cubicBezTo>
                  <a:cubicBezTo>
                    <a:pt x="333" y="4047"/>
                    <a:pt x="616" y="4055"/>
                    <a:pt x="616" y="4055"/>
                  </a:cubicBezTo>
                  <a:cubicBezTo>
                    <a:pt x="616" y="4055"/>
                    <a:pt x="432" y="4404"/>
                    <a:pt x="515" y="4500"/>
                  </a:cubicBezTo>
                  <a:cubicBezTo>
                    <a:pt x="597" y="4596"/>
                    <a:pt x="827" y="4555"/>
                    <a:pt x="827" y="4555"/>
                  </a:cubicBezTo>
                  <a:cubicBezTo>
                    <a:pt x="827" y="4555"/>
                    <a:pt x="613" y="4709"/>
                    <a:pt x="613" y="4828"/>
                  </a:cubicBezTo>
                  <a:cubicBezTo>
                    <a:pt x="613" y="4947"/>
                    <a:pt x="974" y="5106"/>
                    <a:pt x="974" y="5106"/>
                  </a:cubicBezTo>
                  <a:cubicBezTo>
                    <a:pt x="974" y="5106"/>
                    <a:pt x="908" y="5766"/>
                    <a:pt x="1449" y="5721"/>
                  </a:cubicBezTo>
                  <a:cubicBezTo>
                    <a:pt x="1990" y="5675"/>
                    <a:pt x="2081" y="5522"/>
                    <a:pt x="2081" y="5522"/>
                  </a:cubicBezTo>
                  <a:lnTo>
                    <a:pt x="2241" y="6190"/>
                  </a:lnTo>
                  <a:lnTo>
                    <a:pt x="4335" y="6190"/>
                  </a:lnTo>
                  <a:lnTo>
                    <a:pt x="4262" y="4739"/>
                  </a:lnTo>
                  <a:cubicBezTo>
                    <a:pt x="4262" y="4739"/>
                    <a:pt x="5547" y="3343"/>
                    <a:pt x="5345" y="2094"/>
                  </a:cubicBezTo>
                  <a:close/>
                  <a:moveTo>
                    <a:pt x="2271" y="4169"/>
                  </a:moveTo>
                  <a:lnTo>
                    <a:pt x="2692" y="2649"/>
                  </a:lnTo>
                  <a:cubicBezTo>
                    <a:pt x="2431" y="2544"/>
                    <a:pt x="2248" y="2289"/>
                    <a:pt x="2248" y="1991"/>
                  </a:cubicBezTo>
                  <a:cubicBezTo>
                    <a:pt x="2248" y="1600"/>
                    <a:pt x="2565" y="1282"/>
                    <a:pt x="2957" y="1282"/>
                  </a:cubicBezTo>
                  <a:cubicBezTo>
                    <a:pt x="3348" y="1282"/>
                    <a:pt x="3665" y="1600"/>
                    <a:pt x="3665" y="1991"/>
                  </a:cubicBezTo>
                  <a:cubicBezTo>
                    <a:pt x="3665" y="2258"/>
                    <a:pt x="3518" y="2490"/>
                    <a:pt x="3301" y="2611"/>
                  </a:cubicBezTo>
                  <a:lnTo>
                    <a:pt x="3706" y="4169"/>
                  </a:lnTo>
                  <a:lnTo>
                    <a:pt x="2271" y="41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直接箭头连接符 27">
            <a:extLst>
              <a:ext uri="{FF2B5EF4-FFF2-40B4-BE49-F238E27FC236}">
                <a16:creationId xmlns:a16="http://schemas.microsoft.com/office/drawing/2014/main" id="{62673E6F-FF21-63B2-C0A7-AB224B42277B}"/>
              </a:ext>
            </a:extLst>
          </p:cNvPr>
          <p:cNvCxnSpPr>
            <a:cxnSpLocks/>
          </p:cNvCxnSpPr>
          <p:nvPr/>
        </p:nvCxnSpPr>
        <p:spPr>
          <a:xfrm flipH="1">
            <a:off x="1628259" y="3204641"/>
            <a:ext cx="1084576" cy="9689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0B49987-0F8A-0938-4370-8F2472CAE4C5}"/>
              </a:ext>
            </a:extLst>
          </p:cNvPr>
          <p:cNvCxnSpPr>
            <a:cxnSpLocks/>
            <a:endCxn id="8" idx="0"/>
          </p:cNvCxnSpPr>
          <p:nvPr/>
        </p:nvCxnSpPr>
        <p:spPr>
          <a:xfrm>
            <a:off x="3235188" y="3204641"/>
            <a:ext cx="1056555" cy="9689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FE37892-76A5-5444-569D-EF1F9CCE2B02}"/>
              </a:ext>
            </a:extLst>
          </p:cNvPr>
          <p:cNvSpPr txBox="1"/>
          <p:nvPr/>
        </p:nvSpPr>
        <p:spPr>
          <a:xfrm rot="19110917">
            <a:off x="1538416" y="3386652"/>
            <a:ext cx="1005403" cy="338554"/>
          </a:xfrm>
          <a:prstGeom prst="rect">
            <a:avLst/>
          </a:prstGeom>
          <a:noFill/>
        </p:spPr>
        <p:txBody>
          <a:bodyPr wrap="none" rtlCol="0">
            <a:spAutoFit/>
          </a:bodyPr>
          <a:lstStyle/>
          <a:p>
            <a:pPr algn="ctr"/>
            <a:r>
              <a:rPr lang="zh-CN" altLang="en-US" sz="1600" dirty="0">
                <a:latin typeface="黑体" panose="02010609060101010101" pitchFamily="49" charset="-122"/>
                <a:ea typeface="黑体" panose="02010609060101010101" pitchFamily="49" charset="-122"/>
              </a:rPr>
              <a:t>施加外力</a:t>
            </a:r>
          </a:p>
        </p:txBody>
      </p:sp>
      <p:sp>
        <p:nvSpPr>
          <p:cNvPr id="35" name="文本框 34">
            <a:extLst>
              <a:ext uri="{FF2B5EF4-FFF2-40B4-BE49-F238E27FC236}">
                <a16:creationId xmlns:a16="http://schemas.microsoft.com/office/drawing/2014/main" id="{0AE33B00-1888-8175-AFB0-E5E81CD47D56}"/>
              </a:ext>
            </a:extLst>
          </p:cNvPr>
          <p:cNvSpPr txBox="1"/>
          <p:nvPr/>
        </p:nvSpPr>
        <p:spPr>
          <a:xfrm rot="2545302">
            <a:off x="3372278" y="3379532"/>
            <a:ext cx="1005403" cy="338554"/>
          </a:xfrm>
          <a:prstGeom prst="rect">
            <a:avLst/>
          </a:prstGeom>
          <a:noFill/>
        </p:spPr>
        <p:txBody>
          <a:bodyPr wrap="none" rtlCol="0">
            <a:spAutoFit/>
          </a:bodyPr>
          <a:lstStyle/>
          <a:p>
            <a:pPr algn="ctr"/>
            <a:r>
              <a:rPr lang="zh-CN" altLang="en-US" sz="1600" dirty="0">
                <a:latin typeface="黑体" panose="02010609060101010101" pitchFamily="49" charset="-122"/>
                <a:ea typeface="黑体" panose="02010609060101010101" pitchFamily="49" charset="-122"/>
              </a:rPr>
              <a:t>使用燃料</a:t>
            </a:r>
          </a:p>
        </p:txBody>
      </p:sp>
      <p:cxnSp>
        <p:nvCxnSpPr>
          <p:cNvPr id="38" name="直接连接符 37">
            <a:extLst>
              <a:ext uri="{FF2B5EF4-FFF2-40B4-BE49-F238E27FC236}">
                <a16:creationId xmlns:a16="http://schemas.microsoft.com/office/drawing/2014/main" id="{FBA17580-B49E-40DB-3A93-E7042E33298D}"/>
              </a:ext>
            </a:extLst>
          </p:cNvPr>
          <p:cNvCxnSpPr>
            <a:cxnSpLocks/>
          </p:cNvCxnSpPr>
          <p:nvPr/>
        </p:nvCxnSpPr>
        <p:spPr>
          <a:xfrm>
            <a:off x="5679689" y="966439"/>
            <a:ext cx="0" cy="525594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46" name="灯片编号占位符 5">
            <a:extLst>
              <a:ext uri="{FF2B5EF4-FFF2-40B4-BE49-F238E27FC236}">
                <a16:creationId xmlns:a16="http://schemas.microsoft.com/office/drawing/2014/main" id="{5FA7FE32-FB98-FEEC-B484-37208CCEABF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10</a:t>
            </a:fld>
            <a:endParaRPr lang="zh-CN" altLang="en-US">
              <a:solidFill>
                <a:srgbClr val="000000">
                  <a:tint val="75000"/>
                </a:srgbClr>
              </a:solidFill>
              <a:latin typeface="Arial"/>
              <a:ea typeface="微软雅黑"/>
            </a:endParaRPr>
          </a:p>
        </p:txBody>
      </p:sp>
      <p:sp>
        <p:nvSpPr>
          <p:cNvPr id="19" name="矩形: 圆角 18">
            <a:extLst>
              <a:ext uri="{FF2B5EF4-FFF2-40B4-BE49-F238E27FC236}">
                <a16:creationId xmlns:a16="http://schemas.microsoft.com/office/drawing/2014/main" id="{18F5CE88-4F7B-9702-22CD-0B869876B936}"/>
              </a:ext>
            </a:extLst>
          </p:cNvPr>
          <p:cNvSpPr/>
          <p:nvPr/>
        </p:nvSpPr>
        <p:spPr>
          <a:xfrm>
            <a:off x="6766847" y="5225321"/>
            <a:ext cx="1334845" cy="4640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光镊</a:t>
            </a:r>
          </a:p>
        </p:txBody>
      </p:sp>
      <p:sp>
        <p:nvSpPr>
          <p:cNvPr id="27" name="矩形: 圆角 26">
            <a:extLst>
              <a:ext uri="{FF2B5EF4-FFF2-40B4-BE49-F238E27FC236}">
                <a16:creationId xmlns:a16="http://schemas.microsoft.com/office/drawing/2014/main" id="{D7E7E19E-9B71-3C91-7E5F-C6C8156D1511}"/>
              </a:ext>
            </a:extLst>
          </p:cNvPr>
          <p:cNvSpPr/>
          <p:nvPr/>
        </p:nvSpPr>
        <p:spPr>
          <a:xfrm>
            <a:off x="9647516" y="5225321"/>
            <a:ext cx="2032036" cy="4640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兰姆波驱动电机</a:t>
            </a:r>
          </a:p>
        </p:txBody>
      </p:sp>
      <p:sp>
        <p:nvSpPr>
          <p:cNvPr id="30" name="文本框 29">
            <a:extLst>
              <a:ext uri="{FF2B5EF4-FFF2-40B4-BE49-F238E27FC236}">
                <a16:creationId xmlns:a16="http://schemas.microsoft.com/office/drawing/2014/main" id="{7BFD1CCF-6362-A93A-8B17-ABD27E3DFD81}"/>
              </a:ext>
            </a:extLst>
          </p:cNvPr>
          <p:cNvSpPr txBox="1"/>
          <p:nvPr/>
        </p:nvSpPr>
        <p:spPr>
          <a:xfrm>
            <a:off x="6706357" y="4768552"/>
            <a:ext cx="1455827" cy="369332"/>
          </a:xfrm>
          <a:prstGeom prst="rect">
            <a:avLst/>
          </a:prstGeom>
          <a:noFill/>
        </p:spPr>
        <p:txBody>
          <a:bodyPr wrap="square" rtlCol="0">
            <a:spAutoFit/>
          </a:bodyPr>
          <a:lstStyle/>
          <a:p>
            <a:pPr algn="ctr"/>
            <a:r>
              <a:rPr lang="en-US" altLang="zh-CN" dirty="0"/>
              <a:t>(</a:t>
            </a:r>
            <a:r>
              <a:rPr lang="zh-CN" altLang="en-US" dirty="0"/>
              <a:t>直接操控</a:t>
            </a:r>
            <a:r>
              <a:rPr lang="en-US" altLang="zh-CN" dirty="0"/>
              <a:t>)</a:t>
            </a:r>
            <a:endParaRPr lang="zh-CN" altLang="en-US" dirty="0"/>
          </a:p>
        </p:txBody>
      </p:sp>
      <p:sp>
        <p:nvSpPr>
          <p:cNvPr id="31" name="文本框 30">
            <a:extLst>
              <a:ext uri="{FF2B5EF4-FFF2-40B4-BE49-F238E27FC236}">
                <a16:creationId xmlns:a16="http://schemas.microsoft.com/office/drawing/2014/main" id="{C0687CC3-C686-C7B5-353B-FE7F9FCC49A6}"/>
              </a:ext>
            </a:extLst>
          </p:cNvPr>
          <p:cNvSpPr txBox="1"/>
          <p:nvPr/>
        </p:nvSpPr>
        <p:spPr>
          <a:xfrm>
            <a:off x="9928598" y="4768552"/>
            <a:ext cx="1455827" cy="369332"/>
          </a:xfrm>
          <a:prstGeom prst="rect">
            <a:avLst/>
          </a:prstGeom>
          <a:noFill/>
        </p:spPr>
        <p:txBody>
          <a:bodyPr wrap="square" rtlCol="0">
            <a:spAutoFit/>
          </a:bodyPr>
          <a:lstStyle/>
          <a:p>
            <a:pPr algn="ctr"/>
            <a:r>
              <a:rPr lang="en-US" altLang="zh-CN" dirty="0"/>
              <a:t>(</a:t>
            </a:r>
            <a:r>
              <a:rPr lang="zh-CN" altLang="en-US" dirty="0"/>
              <a:t>间接操控</a:t>
            </a:r>
            <a:r>
              <a:rPr lang="en-US" altLang="zh-CN" dirty="0"/>
              <a:t>)</a:t>
            </a:r>
            <a:endParaRPr lang="zh-CN" altLang="en-US" dirty="0"/>
          </a:p>
        </p:txBody>
      </p:sp>
    </p:spTree>
    <p:extLst>
      <p:ext uri="{BB962C8B-B14F-4D97-AF65-F5344CB8AC3E}">
        <p14:creationId xmlns:p14="http://schemas.microsoft.com/office/powerpoint/2010/main" val="3499596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6"/>
          <a:srcRect/>
          <a:stretch>
            <a:fillRect/>
          </a:stretch>
        </p:blipFill>
        <p:spPr>
          <a:xfrm>
            <a:off x="8837295" y="191770"/>
            <a:ext cx="2995295" cy="628015"/>
          </a:xfrm>
          <a:prstGeom prst="rect">
            <a:avLst/>
          </a:prstGeom>
        </p:spPr>
      </p:pic>
      <p:sp>
        <p:nvSpPr>
          <p:cNvPr id="2" name="文本框 1">
            <a:extLst>
              <a:ext uri="{FF2B5EF4-FFF2-40B4-BE49-F238E27FC236}">
                <a16:creationId xmlns:a16="http://schemas.microsoft.com/office/drawing/2014/main" id="{E4C1917D-9F48-6EA4-BCC2-5BA2C946FA69}"/>
              </a:ext>
            </a:extLst>
          </p:cNvPr>
          <p:cNvSpPr txBox="1"/>
          <p:nvPr/>
        </p:nvSpPr>
        <p:spPr>
          <a:xfrm>
            <a:off x="461220" y="1102791"/>
            <a:ext cx="10825577"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有别于传统机械镊子的</a:t>
            </a:r>
            <a:r>
              <a:rPr lang="zh-CN" altLang="en-US" sz="2000" dirty="0">
                <a:solidFill>
                  <a:srgbClr val="FF0000"/>
                </a:solidFill>
                <a:latin typeface="黑体" panose="02010609060101010101" pitchFamily="49" charset="-122"/>
                <a:ea typeface="黑体" panose="02010609060101010101" pitchFamily="49" charset="-122"/>
              </a:rPr>
              <a:t>光镊（</a:t>
            </a:r>
            <a:r>
              <a:rPr lang="en-US" altLang="zh-CN" sz="2000" dirty="0">
                <a:solidFill>
                  <a:srgbClr val="FF0000"/>
                </a:solidFill>
                <a:latin typeface="黑体" panose="02010609060101010101" pitchFamily="49" charset="-122"/>
                <a:ea typeface="黑体" panose="02010609060101010101" pitchFamily="49" charset="-122"/>
              </a:rPr>
              <a:t>OpticalTweezers</a:t>
            </a:r>
            <a:r>
              <a:rPr lang="zh-CN" altLang="en-US" sz="2000" dirty="0">
                <a:solidFill>
                  <a:srgbClr val="FF000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：通过光，对粒子实现微操控。</a:t>
            </a:r>
            <a:endParaRPr lang="en-US" altLang="zh-CN" sz="20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3CD6308E-F1AD-9C3F-8068-459DAFE00F42}"/>
              </a:ext>
            </a:extLst>
          </p:cNvPr>
          <p:cNvSpPr txBox="1"/>
          <p:nvPr/>
        </p:nvSpPr>
        <p:spPr>
          <a:xfrm>
            <a:off x="521122" y="1829722"/>
            <a:ext cx="11010787" cy="2522935"/>
          </a:xfrm>
          <a:prstGeom prst="rect">
            <a:avLst/>
          </a:prstGeom>
          <a:noFill/>
        </p:spPr>
        <p:txBody>
          <a:bodyPr wrap="square" rtlCol="0">
            <a:spAutoFit/>
          </a:bodyPr>
          <a:lstStyle/>
          <a:p>
            <a:pPr>
              <a:lnSpc>
                <a:spcPct val="125000"/>
              </a:lnSpc>
            </a:pPr>
            <a:r>
              <a:rPr lang="zh-CN" altLang="en-US" sz="2000" b="1" dirty="0">
                <a:latin typeface="黑体" panose="02010609060101010101" pitchFamily="49" charset="-122"/>
                <a:ea typeface="黑体" panose="02010609060101010101" pitchFamily="49" charset="-122"/>
              </a:rPr>
              <a:t>操纵力来自哪里？何为光力？</a:t>
            </a:r>
            <a:endParaRPr lang="en-US" altLang="zh-CN" sz="2000" b="1" dirty="0">
              <a:latin typeface="黑体" panose="02010609060101010101" pitchFamily="49" charset="-122"/>
              <a:ea typeface="黑体" panose="02010609060101010101" pitchFamily="49" charset="-122"/>
            </a:endParaRPr>
          </a:p>
          <a:p>
            <a:pPr marL="285750" indent="-285750">
              <a:lnSpc>
                <a:spcPct val="125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光遵循</a:t>
            </a:r>
            <a:r>
              <a:rPr lang="zh-CN" altLang="en-US" dirty="0">
                <a:solidFill>
                  <a:srgbClr val="FF0000"/>
                </a:solidFill>
                <a:latin typeface="黑体" panose="02010609060101010101" pitchFamily="49" charset="-122"/>
                <a:ea typeface="黑体" panose="02010609060101010101" pitchFamily="49" charset="-122"/>
              </a:rPr>
              <a:t>动量守恒</a:t>
            </a:r>
            <a:r>
              <a:rPr lang="zh-CN" altLang="en-US" dirty="0">
                <a:latin typeface="黑体" panose="02010609060101010101" pitchFamily="49" charset="-122"/>
                <a:ea typeface="黑体" panose="02010609060101010101" pitchFamily="49" charset="-122"/>
              </a:rPr>
              <a:t>，光的动量发生改变转移到操控的物体上就会对物体产生力，这种因为光动量直接转移产生的力称为光与物质直接作用力一般称为</a:t>
            </a:r>
            <a:r>
              <a:rPr lang="zh-CN" altLang="en-US" dirty="0">
                <a:solidFill>
                  <a:srgbClr val="FF0000"/>
                </a:solidFill>
                <a:latin typeface="黑体" panose="02010609060101010101" pitchFamily="49" charset="-122"/>
                <a:ea typeface="黑体" panose="02010609060101010101" pitchFamily="49" charset="-122"/>
              </a:rPr>
              <a:t>光力</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125000"/>
              </a:lnSpc>
            </a:pPr>
            <a:r>
              <a:rPr lang="zh-CN" altLang="en-US" sz="2000" b="1" dirty="0">
                <a:latin typeface="黑体" panose="02010609060101010101" pitchFamily="49" charset="-122"/>
                <a:ea typeface="黑体" panose="02010609060101010101" pitchFamily="49" charset="-122"/>
              </a:rPr>
              <a:t>光力的种类</a:t>
            </a:r>
            <a:endParaRPr lang="en-US" altLang="zh-CN" sz="2000" b="1" dirty="0">
              <a:latin typeface="黑体" panose="02010609060101010101" pitchFamily="49" charset="-122"/>
              <a:ea typeface="黑体" panose="02010609060101010101" pitchFamily="49" charset="-122"/>
            </a:endParaRPr>
          </a:p>
          <a:p>
            <a:pPr marL="285750" indent="-285750">
              <a:lnSpc>
                <a:spcPct val="125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直接作用的光力：例如梯度力、光推力、光拉力、光旋转扭矩和光侧向力等</a:t>
            </a:r>
            <a:endParaRPr lang="en-US" altLang="zh-CN" dirty="0">
              <a:latin typeface="黑体" panose="02010609060101010101" pitchFamily="49" charset="-122"/>
              <a:ea typeface="黑体" panose="02010609060101010101" pitchFamily="49" charset="-122"/>
            </a:endParaRPr>
          </a:p>
          <a:p>
            <a:pPr marL="285750" indent="-285750">
              <a:lnSpc>
                <a:spcPct val="125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间接作用的光力：光的照射下环境中一些参数（如温度、光敏材料光响应等）发生变化，通过改变物体所处环境操控物体，例如光热电泳力</a:t>
            </a:r>
            <a:endParaRPr lang="en-US" altLang="zh-CN"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7AEB69B1-B696-2000-26EB-5F1B0D79BD16}"/>
              </a:ext>
            </a:extLst>
          </p:cNvPr>
          <p:cNvSpPr txBox="1"/>
          <p:nvPr/>
        </p:nvSpPr>
        <p:spPr>
          <a:xfrm>
            <a:off x="581025" y="5154448"/>
            <a:ext cx="5900242" cy="400110"/>
          </a:xfrm>
          <a:prstGeom prst="rect">
            <a:avLst/>
          </a:prstGeom>
          <a:noFill/>
        </p:spPr>
        <p:txBody>
          <a:bodyPr wrap="square">
            <a:spAutoFit/>
          </a:bodyPr>
          <a:lstStyle/>
          <a:p>
            <a:r>
              <a:rPr lang="zh-CN" altLang="en-US" sz="2000" dirty="0">
                <a:solidFill>
                  <a:srgbClr val="FF0000"/>
                </a:solidFill>
                <a:latin typeface="黑体" panose="02010609060101010101" pitchFamily="49" charset="-122"/>
                <a:ea typeface="黑体" panose="02010609060101010101" pitchFamily="49" charset="-122"/>
              </a:rPr>
              <a:t>优点：非物理接触、不易损伤微粒、精准易操纵</a:t>
            </a:r>
          </a:p>
        </p:txBody>
      </p:sp>
      <p:pic>
        <p:nvPicPr>
          <p:cNvPr id="8" name="图片 7">
            <a:extLst>
              <a:ext uri="{FF2B5EF4-FFF2-40B4-BE49-F238E27FC236}">
                <a16:creationId xmlns:a16="http://schemas.microsoft.com/office/drawing/2014/main" id="{CD7A7081-3AA9-A40B-250A-817DCC2ACE81}"/>
              </a:ext>
            </a:extLst>
          </p:cNvPr>
          <p:cNvPicPr>
            <a:picLocks noChangeAspect="1"/>
          </p:cNvPicPr>
          <p:nvPr/>
        </p:nvPicPr>
        <p:blipFill>
          <a:blip r:embed="rId7"/>
          <a:stretch>
            <a:fillRect/>
          </a:stretch>
        </p:blipFill>
        <p:spPr>
          <a:xfrm>
            <a:off x="7279130" y="4126385"/>
            <a:ext cx="3575908" cy="2456238"/>
          </a:xfrm>
          <a:prstGeom prst="rect">
            <a:avLst/>
          </a:prstGeom>
        </p:spPr>
      </p:pic>
      <p:sp>
        <p:nvSpPr>
          <p:cNvPr id="4" name="Title 1">
            <a:extLst>
              <a:ext uri="{FF2B5EF4-FFF2-40B4-BE49-F238E27FC236}">
                <a16:creationId xmlns:a16="http://schemas.microsoft.com/office/drawing/2014/main" id="{BDEB29BF-B57A-B573-240A-21D24101CC60}"/>
              </a:ext>
            </a:extLst>
          </p:cNvPr>
          <p:cNvSpPr txBox="1"/>
          <p:nvPr>
            <p:custDataLst>
              <p:tags r:id="rId4"/>
            </p:custDataLst>
          </p:nvPr>
        </p:nvSpPr>
        <p:spPr>
          <a:xfrm>
            <a:off x="670560" y="254000"/>
            <a:ext cx="2805430" cy="52197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2.1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光镊简介</a:t>
            </a:r>
          </a:p>
        </p:txBody>
      </p:sp>
      <p:sp>
        <p:nvSpPr>
          <p:cNvPr id="5" name="灯片编号占位符 5">
            <a:extLst>
              <a:ext uri="{FF2B5EF4-FFF2-40B4-BE49-F238E27FC236}">
                <a16:creationId xmlns:a16="http://schemas.microsoft.com/office/drawing/2014/main" id="{5E6A8D67-7B20-36F2-7E85-34A7CEB97F1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11</a:t>
            </a:fld>
            <a:endParaRPr lang="zh-CN" altLang="en-US">
              <a:solidFill>
                <a:srgbClr val="000000">
                  <a:tint val="75000"/>
                </a:srgbClr>
              </a:solidFill>
              <a:latin typeface="Arial"/>
              <a:ea typeface="微软雅黑"/>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8BE3BE4-6133-4069-B1D5-B7AEF41A2A8E}"/>
                  </a:ext>
                </a:extLst>
              </p:cNvPr>
              <p:cNvSpPr txBox="1"/>
              <p:nvPr/>
            </p:nvSpPr>
            <p:spPr>
              <a:xfrm>
                <a:off x="146304" y="1112979"/>
                <a:ext cx="7958052" cy="4271362"/>
              </a:xfrm>
              <a:prstGeom prst="rect">
                <a:avLst/>
              </a:prstGeom>
              <a:noFill/>
            </p:spPr>
            <p:txBody>
              <a:bodyPr wrap="square" rtlCol="0">
                <a:spAutoFit/>
              </a:bodyPr>
              <a:lstStyle/>
              <a:p>
                <a:pPr>
                  <a:lnSpc>
                    <a:spcPct val="125000"/>
                  </a:lnSpc>
                </a:pPr>
                <a:r>
                  <a:rPr lang="zh-CN" altLang="en-US" sz="2000" dirty="0">
                    <a:latin typeface="黑体" panose="02010609060101010101" pitchFamily="49" charset="-122"/>
                    <a:ea typeface="黑体" panose="02010609060101010101" pitchFamily="49" charset="-122"/>
                  </a:rPr>
                  <a:t>    当光受到颗粒散射、折射或吸收后会将动量传递给颗粒，产生推动颗粒前进的力，即典型的光学消光力，它包括散射力（</a:t>
                </a:r>
                <a:r>
                  <a:rPr lang="en-US" altLang="zh-CN" sz="2000" dirty="0" err="1">
                    <a:latin typeface="黑体" panose="02010609060101010101" pitchFamily="49" charset="-122"/>
                    <a:ea typeface="黑体" panose="02010609060101010101" pitchFamily="49" charset="-122"/>
                  </a:rPr>
                  <a:t>Fsca</a:t>
                </a:r>
                <a:r>
                  <a:rPr lang="zh-CN" altLang="en-US" sz="2000" dirty="0">
                    <a:latin typeface="黑体" panose="02010609060101010101" pitchFamily="49" charset="-122"/>
                    <a:ea typeface="黑体" panose="02010609060101010101" pitchFamily="49" charset="-122"/>
                  </a:rPr>
                  <a:t>）和吸收力（</a:t>
                </a:r>
                <a:r>
                  <a:rPr lang="en-US" altLang="zh-CN" sz="2000" dirty="0">
                    <a:latin typeface="黑体" panose="02010609060101010101" pitchFamily="49" charset="-122"/>
                    <a:ea typeface="黑体" panose="02010609060101010101" pitchFamily="49" charset="-122"/>
                  </a:rPr>
                  <a:t>Fabs</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342900" indent="-342900">
                  <a:lnSpc>
                    <a:spcPct val="125000"/>
                  </a:lnSpc>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颗粒处于光场中不同情况的光力求解模型</a:t>
                </a:r>
                <a:endParaRPr lang="en-US" altLang="zh-CN" sz="2000" b="1" dirty="0">
                  <a:latin typeface="黑体" panose="02010609060101010101" pitchFamily="49" charset="-122"/>
                  <a:ea typeface="黑体" panose="02010609060101010101" pitchFamily="49" charset="-122"/>
                </a:endParaRPr>
              </a:p>
              <a:p>
                <a:pPr>
                  <a:lnSpc>
                    <a:spcPct val="125000"/>
                  </a:lnSpc>
                </a:pPr>
                <a:r>
                  <a:rPr lang="en-US" altLang="zh-CN" sz="2000" b="1" dirty="0">
                    <a:latin typeface="黑体" panose="02010609060101010101" pitchFamily="49" charset="-122"/>
                    <a:ea typeface="黑体" panose="02010609060101010101" pitchFamily="49" charset="-122"/>
                  </a:rPr>
                  <a:t>1.r</a:t>
                </a: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a14:m>
                <a:r>
                  <a:rPr lang="en-US" altLang="zh-CN" sz="2000" b="1" dirty="0">
                    <a:latin typeface="黑体" panose="02010609060101010101" pitchFamily="49" charset="-122"/>
                    <a:ea typeface="黑体" panose="02010609060101010101" pitchFamily="49" charset="-122"/>
                  </a:rPr>
                  <a:t>λ</a:t>
                </a:r>
                <a:r>
                  <a:rPr lang="zh-CN" altLang="en-US" sz="2000" b="1"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自身会被极化成正负电荷的偶极子，从而产生沿着电场强度方向运动的力，即典型的光学梯度力（</a:t>
                </a:r>
                <a:r>
                  <a:rPr lang="en-US" altLang="zh-CN" sz="2000" dirty="0" err="1">
                    <a:latin typeface="黑体" panose="02010609060101010101" pitchFamily="49" charset="-122"/>
                    <a:ea typeface="黑体" panose="02010609060101010101" pitchFamily="49" charset="-122"/>
                  </a:rPr>
                  <a:t>Fgrad</a:t>
                </a:r>
                <a:r>
                  <a:rPr lang="zh-CN" altLang="en-US" sz="2000" dirty="0">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瑞利模型</a:t>
                </a:r>
                <a:endParaRPr lang="en-US" altLang="zh-CN" sz="2000" dirty="0">
                  <a:solidFill>
                    <a:srgbClr val="FF0000"/>
                  </a:solidFill>
                  <a:latin typeface="黑体" panose="02010609060101010101" pitchFamily="49" charset="-122"/>
                  <a:ea typeface="黑体" panose="02010609060101010101" pitchFamily="49" charset="-122"/>
                </a:endParaRPr>
              </a:p>
              <a:p>
                <a:pPr>
                  <a:lnSpc>
                    <a:spcPct val="125000"/>
                  </a:lnSpc>
                </a:pPr>
                <a:r>
                  <a:rPr lang="en-US" altLang="zh-CN" sz="2000" b="1" dirty="0">
                    <a:latin typeface="黑体" panose="02010609060101010101" pitchFamily="49" charset="-122"/>
                    <a:ea typeface="黑体" panose="02010609060101010101" pitchFamily="49" charset="-122"/>
                  </a:rPr>
                  <a:t>2.r</a:t>
                </a: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a14:m>
                <a:r>
                  <a:rPr lang="el-GR" altLang="zh-CN" sz="2000" b="1" dirty="0">
                    <a:latin typeface="黑体" panose="02010609060101010101" pitchFamily="49" charset="-122"/>
                    <a:ea typeface="黑体" panose="02010609060101010101" pitchFamily="49" charset="-122"/>
                  </a:rPr>
                  <a:t>λ</a:t>
                </a:r>
                <a:r>
                  <a:rPr lang="zh-CN" altLang="en-US" sz="2000" b="1"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当颗粒的尺寸与波长尺度相当，且入射光源为平面波或者球波展开时，颗粒的受力可以用</a:t>
                </a:r>
                <a:r>
                  <a:rPr lang="en-US" altLang="zh-CN" sz="2000" dirty="0">
                    <a:solidFill>
                      <a:srgbClr val="FF0000"/>
                    </a:solidFill>
                    <a:latin typeface="黑体" panose="02010609060101010101" pitchFamily="49" charset="-122"/>
                    <a:ea typeface="黑体" panose="02010609060101010101" pitchFamily="49" charset="-122"/>
                  </a:rPr>
                  <a:t>Mie</a:t>
                </a:r>
                <a:r>
                  <a:rPr lang="zh-CN" altLang="en-US" sz="2000" dirty="0">
                    <a:solidFill>
                      <a:srgbClr val="FF0000"/>
                    </a:solidFill>
                    <a:latin typeface="黑体" panose="02010609060101010101" pitchFamily="49" charset="-122"/>
                    <a:ea typeface="黑体" panose="02010609060101010101" pitchFamily="49" charset="-122"/>
                  </a:rPr>
                  <a:t>散射模型求解</a:t>
                </a:r>
                <a:endParaRPr lang="en-US" altLang="zh-CN" sz="2000" dirty="0">
                  <a:solidFill>
                    <a:srgbClr val="FF0000"/>
                  </a:solidFill>
                  <a:latin typeface="黑体" panose="02010609060101010101" pitchFamily="49" charset="-122"/>
                  <a:ea typeface="黑体" panose="02010609060101010101" pitchFamily="49" charset="-122"/>
                </a:endParaRPr>
              </a:p>
              <a:p>
                <a:pPr>
                  <a:lnSpc>
                    <a:spcPct val="125000"/>
                  </a:lnSpc>
                </a:pPr>
                <a:r>
                  <a:rPr lang="en-US" altLang="zh-CN" sz="2000" b="1" dirty="0">
                    <a:latin typeface="黑体" panose="02010609060101010101" pitchFamily="49" charset="-122"/>
                    <a:ea typeface="黑体" panose="02010609060101010101" pitchFamily="49" charset="-122"/>
                  </a:rPr>
                  <a:t>3.r</a:t>
                </a: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a14:m>
                <a:r>
                  <a:rPr lang="en-US" altLang="zh-CN" sz="2000" b="1" dirty="0">
                    <a:latin typeface="黑体" panose="02010609060101010101" pitchFamily="49" charset="-122"/>
                    <a:ea typeface="黑体" panose="02010609060101010101" pitchFamily="49" charset="-122"/>
                  </a:rPr>
                  <a:t>λ</a:t>
                </a:r>
                <a:r>
                  <a:rPr lang="zh-CN" altLang="en-US" sz="2000" b="1"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根据动量守恒原理，光力可以通过</a:t>
                </a:r>
                <a:r>
                  <a:rPr lang="zh-CN" altLang="en-US" sz="2000" dirty="0">
                    <a:solidFill>
                      <a:srgbClr val="FF0000"/>
                    </a:solidFill>
                    <a:latin typeface="黑体" panose="02010609060101010101" pitchFamily="49" charset="-122"/>
                    <a:ea typeface="黑体" panose="02010609060101010101" pitchFamily="49" charset="-122"/>
                  </a:rPr>
                  <a:t>几何光学</a:t>
                </a:r>
                <a:r>
                  <a:rPr lang="zh-CN" altLang="en-US" sz="2000" dirty="0">
                    <a:latin typeface="黑体" panose="02010609060101010101" pitchFamily="49" charset="-122"/>
                    <a:ea typeface="黑体" panose="02010609060101010101" pitchFamily="49" charset="-122"/>
                  </a:rPr>
                  <a:t>方法求解。通过计算光在穿过颗粒前后的动量变化，</a:t>
                </a:r>
                <a:r>
                  <a:rPr lang="en-US" altLang="zh-CN" sz="2000" dirty="0">
                    <a:latin typeface="黑体" panose="02010609060101010101" pitchFamily="49" charset="-122"/>
                    <a:ea typeface="黑体" panose="02010609060101010101" pitchFamily="49" charset="-122"/>
                  </a:rPr>
                  <a:t>Minkowski</a:t>
                </a:r>
                <a:r>
                  <a:rPr lang="zh-CN" altLang="en-US" sz="2000" dirty="0">
                    <a:latin typeface="黑体" panose="02010609060101010101" pitchFamily="49" charset="-122"/>
                    <a:ea typeface="黑体" panose="02010609060101010101" pitchFamily="49" charset="-122"/>
                  </a:rPr>
                  <a:t>动量法得出的光力可以表示为</a:t>
                </a:r>
                <a:endParaRPr lang="en-US" altLang="zh-CN" sz="2000" dirty="0">
                  <a:latin typeface="黑体" panose="02010609060101010101" pitchFamily="49" charset="-122"/>
                  <a:ea typeface="黑体" panose="02010609060101010101" pitchFamily="49" charset="-122"/>
                </a:endParaRPr>
              </a:p>
            </p:txBody>
          </p:sp>
        </mc:Choice>
        <mc:Fallback>
          <p:sp>
            <p:nvSpPr>
              <p:cNvPr id="5" name="文本框 4">
                <a:extLst>
                  <a:ext uri="{FF2B5EF4-FFF2-40B4-BE49-F238E27FC236}">
                    <a16:creationId xmlns:a16="http://schemas.microsoft.com/office/drawing/2014/main" id="{58BE3BE4-6133-4069-B1D5-B7AEF41A2A8E}"/>
                  </a:ext>
                </a:extLst>
              </p:cNvPr>
              <p:cNvSpPr txBox="1">
                <a:spLocks noRot="1" noChangeAspect="1" noMove="1" noResize="1" noEditPoints="1" noAdjustHandles="1" noChangeArrowheads="1" noChangeShapeType="1" noTextEdit="1"/>
              </p:cNvSpPr>
              <p:nvPr/>
            </p:nvSpPr>
            <p:spPr>
              <a:xfrm>
                <a:off x="146304" y="1112979"/>
                <a:ext cx="7958052" cy="4271362"/>
              </a:xfrm>
              <a:prstGeom prst="rect">
                <a:avLst/>
              </a:prstGeom>
              <a:blipFill>
                <a:blip r:embed="rId8"/>
                <a:stretch>
                  <a:fillRect l="-766" t="-286" r="-460" b="-171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AFFD938-F863-5D00-E745-BB422EF4BC71}"/>
              </a:ext>
            </a:extLst>
          </p:cNvPr>
          <p:cNvPicPr>
            <a:picLocks noChangeAspect="1"/>
          </p:cNvPicPr>
          <p:nvPr/>
        </p:nvPicPr>
        <p:blipFill>
          <a:blip r:embed="rId9"/>
          <a:stretch>
            <a:fillRect/>
          </a:stretch>
        </p:blipFill>
        <p:spPr>
          <a:xfrm>
            <a:off x="8929118" y="3150397"/>
            <a:ext cx="2903472" cy="693480"/>
          </a:xfrm>
          <a:prstGeom prst="rect">
            <a:avLst/>
          </a:prstGeom>
        </p:spPr>
      </p:pic>
      <p:pic>
        <p:nvPicPr>
          <p:cNvPr id="9" name="图片 8">
            <a:extLst>
              <a:ext uri="{FF2B5EF4-FFF2-40B4-BE49-F238E27FC236}">
                <a16:creationId xmlns:a16="http://schemas.microsoft.com/office/drawing/2014/main" id="{339110BB-27BA-CE03-313E-BB3DDBD61D22}"/>
              </a:ext>
            </a:extLst>
          </p:cNvPr>
          <p:cNvPicPr>
            <a:picLocks noChangeAspect="1"/>
          </p:cNvPicPr>
          <p:nvPr/>
        </p:nvPicPr>
        <p:blipFill>
          <a:blip r:embed="rId10"/>
          <a:stretch>
            <a:fillRect/>
          </a:stretch>
        </p:blipFill>
        <p:spPr>
          <a:xfrm>
            <a:off x="8723361" y="1709628"/>
            <a:ext cx="3109229" cy="1303133"/>
          </a:xfrm>
          <a:prstGeom prst="rect">
            <a:avLst/>
          </a:prstGeom>
        </p:spPr>
      </p:pic>
      <p:sp>
        <p:nvSpPr>
          <p:cNvPr id="10" name="文本框 9">
            <a:extLst>
              <a:ext uri="{FF2B5EF4-FFF2-40B4-BE49-F238E27FC236}">
                <a16:creationId xmlns:a16="http://schemas.microsoft.com/office/drawing/2014/main" id="{BB40AE6A-DEFF-48E1-43FD-ABDCE7CF4FC3}"/>
              </a:ext>
            </a:extLst>
          </p:cNvPr>
          <p:cNvSpPr txBox="1"/>
          <p:nvPr/>
        </p:nvSpPr>
        <p:spPr>
          <a:xfrm>
            <a:off x="8256013" y="1206478"/>
            <a:ext cx="3576577"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散射力、梯度力由瑞利模型得到：</a:t>
            </a:r>
          </a:p>
        </p:txBody>
      </p:sp>
      <p:pic>
        <p:nvPicPr>
          <p:cNvPr id="13" name="图片 12">
            <a:extLst>
              <a:ext uri="{FF2B5EF4-FFF2-40B4-BE49-F238E27FC236}">
                <a16:creationId xmlns:a16="http://schemas.microsoft.com/office/drawing/2014/main" id="{0D6E0A9C-5961-93AB-0C02-1D8850C5F7ED}"/>
              </a:ext>
            </a:extLst>
          </p:cNvPr>
          <p:cNvPicPr>
            <a:picLocks noChangeAspect="1"/>
          </p:cNvPicPr>
          <p:nvPr/>
        </p:nvPicPr>
        <p:blipFill>
          <a:blip r:embed="rId11"/>
          <a:stretch>
            <a:fillRect/>
          </a:stretch>
        </p:blipFill>
        <p:spPr>
          <a:xfrm>
            <a:off x="1490491" y="5244998"/>
            <a:ext cx="3970997" cy="637741"/>
          </a:xfrm>
          <a:prstGeom prst="rect">
            <a:avLst/>
          </a:prstGeom>
        </p:spPr>
      </p:pic>
      <p:pic>
        <p:nvPicPr>
          <p:cNvPr id="14" name="图片 13">
            <a:extLst>
              <a:ext uri="{FF2B5EF4-FFF2-40B4-BE49-F238E27FC236}">
                <a16:creationId xmlns:a16="http://schemas.microsoft.com/office/drawing/2014/main" id="{14675C7A-95D2-653D-7B0B-C4396A9B45C2}"/>
              </a:ext>
            </a:extLst>
          </p:cNvPr>
          <p:cNvPicPr>
            <a:picLocks noChangeAspect="1"/>
          </p:cNvPicPr>
          <p:nvPr/>
        </p:nvPicPr>
        <p:blipFill>
          <a:blip r:embed="rId12"/>
          <a:stretch>
            <a:fillRect/>
          </a:stretch>
        </p:blipFill>
        <p:spPr>
          <a:xfrm>
            <a:off x="7878578" y="4592895"/>
            <a:ext cx="3881567" cy="1672915"/>
          </a:xfrm>
          <a:prstGeom prst="rect">
            <a:avLst/>
          </a:prstGeom>
        </p:spPr>
      </p:pic>
      <p:cxnSp>
        <p:nvCxnSpPr>
          <p:cNvPr id="20" name="直接箭头连接符 19">
            <a:extLst>
              <a:ext uri="{FF2B5EF4-FFF2-40B4-BE49-F238E27FC236}">
                <a16:creationId xmlns:a16="http://schemas.microsoft.com/office/drawing/2014/main" id="{3C88668A-2A03-8A46-58F4-BEECD633917D}"/>
              </a:ext>
            </a:extLst>
          </p:cNvPr>
          <p:cNvCxnSpPr>
            <a:cxnSpLocks/>
            <a:stCxn id="5" idx="3"/>
            <a:endCxn id="7" idx="1"/>
          </p:cNvCxnSpPr>
          <p:nvPr/>
        </p:nvCxnSpPr>
        <p:spPr>
          <a:xfrm>
            <a:off x="8104356" y="3248660"/>
            <a:ext cx="824762" cy="2484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2F5303F-4F46-8B96-8E79-D693A917A010}"/>
              </a:ext>
            </a:extLst>
          </p:cNvPr>
          <p:cNvCxnSpPr>
            <a:cxnSpLocks/>
          </p:cNvCxnSpPr>
          <p:nvPr/>
        </p:nvCxnSpPr>
        <p:spPr>
          <a:xfrm>
            <a:off x="7996392" y="2056472"/>
            <a:ext cx="932726" cy="3047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9C7FB96-77B6-8DDF-5DEC-B7B89F5B837F}"/>
              </a:ext>
            </a:extLst>
          </p:cNvPr>
          <p:cNvSpPr txBox="1"/>
          <p:nvPr>
            <p:custDataLst>
              <p:tags r:id="rId4"/>
            </p:custDataLst>
          </p:nvPr>
        </p:nvSpPr>
        <p:spPr>
          <a:xfrm>
            <a:off x="670560" y="254000"/>
            <a:ext cx="2805430" cy="52197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2.1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光镊简介</a:t>
            </a:r>
          </a:p>
        </p:txBody>
      </p:sp>
      <p:sp>
        <p:nvSpPr>
          <p:cNvPr id="3" name="灯片编号占位符 5">
            <a:extLst>
              <a:ext uri="{FF2B5EF4-FFF2-40B4-BE49-F238E27FC236}">
                <a16:creationId xmlns:a16="http://schemas.microsoft.com/office/drawing/2014/main" id="{52E33E30-E687-35E2-100E-F121AA747CB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12</a:t>
            </a:fld>
            <a:endParaRPr lang="zh-CN" altLang="en-US">
              <a:solidFill>
                <a:srgbClr val="000000">
                  <a:tint val="75000"/>
                </a:srgbClr>
              </a:solidFill>
              <a:latin typeface="Arial"/>
              <a:ea typeface="微软雅黑"/>
            </a:endParaRPr>
          </a:p>
        </p:txBody>
      </p:sp>
    </p:spTree>
    <p:extLst>
      <p:ext uri="{BB962C8B-B14F-4D97-AF65-F5344CB8AC3E}">
        <p14:creationId xmlns:p14="http://schemas.microsoft.com/office/powerpoint/2010/main" val="302305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p:sp>
        <p:nvSpPr>
          <p:cNvPr id="27" name="文本框 26">
            <a:extLst>
              <a:ext uri="{FF2B5EF4-FFF2-40B4-BE49-F238E27FC236}">
                <a16:creationId xmlns:a16="http://schemas.microsoft.com/office/drawing/2014/main" id="{D1F2B9C5-90C3-B529-3074-36BEF17A4B53}"/>
              </a:ext>
            </a:extLst>
          </p:cNvPr>
          <p:cNvSpPr txBox="1"/>
          <p:nvPr/>
        </p:nvSpPr>
        <p:spPr>
          <a:xfrm>
            <a:off x="258135" y="1201736"/>
            <a:ext cx="5147563"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基本原理：光场对粒子的</a:t>
            </a:r>
            <a:r>
              <a:rPr lang="zh-CN" altLang="en-US" sz="2000" dirty="0">
                <a:solidFill>
                  <a:srgbClr val="FF0000"/>
                </a:solidFill>
                <a:latin typeface="黑体" panose="02010609060101010101" pitchFamily="49" charset="-122"/>
                <a:ea typeface="黑体" panose="02010609060101010101" pitchFamily="49" charset="-122"/>
              </a:rPr>
              <a:t>梯度力</a:t>
            </a:r>
            <a:r>
              <a:rPr lang="zh-CN" altLang="en-US" sz="2000" dirty="0">
                <a:latin typeface="黑体" panose="02010609060101010101" pitchFamily="49" charset="-122"/>
                <a:ea typeface="黑体" panose="02010609060101010101" pitchFamily="49" charset="-122"/>
              </a:rPr>
              <a:t>和</a:t>
            </a:r>
            <a:r>
              <a:rPr lang="zh-CN" altLang="en-US" sz="2000" dirty="0">
                <a:solidFill>
                  <a:srgbClr val="FF0000"/>
                </a:solidFill>
                <a:latin typeface="黑体" panose="02010609060101010101" pitchFamily="49" charset="-122"/>
                <a:ea typeface="黑体" panose="02010609060101010101" pitchFamily="49" charset="-122"/>
              </a:rPr>
              <a:t>散射力</a:t>
            </a:r>
          </a:p>
        </p:txBody>
      </p:sp>
      <p:sp>
        <p:nvSpPr>
          <p:cNvPr id="29" name="文本框 28">
            <a:extLst>
              <a:ext uri="{FF2B5EF4-FFF2-40B4-BE49-F238E27FC236}">
                <a16:creationId xmlns:a16="http://schemas.microsoft.com/office/drawing/2014/main" id="{1C977C95-E613-55F9-543F-BB8054383604}"/>
              </a:ext>
            </a:extLst>
          </p:cNvPr>
          <p:cNvSpPr txBox="1"/>
          <p:nvPr/>
        </p:nvSpPr>
        <p:spPr>
          <a:xfrm>
            <a:off x="180976" y="4619342"/>
            <a:ext cx="7403087" cy="737189"/>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梯度力：粒子折射率大于环境折射率时受到沿光场梯度增强方向的力</a:t>
            </a:r>
            <a:endParaRPr lang="en-US" altLang="zh-CN" dirty="0">
              <a:latin typeface="黑体" panose="02010609060101010101" pitchFamily="49" charset="-122"/>
              <a:ea typeface="黑体" panose="02010609060101010101" pitchFamily="49" charset="-122"/>
            </a:endParaRPr>
          </a:p>
          <a:p>
            <a:pPr marL="285750" indent="-285750">
              <a:lnSpc>
                <a:spcPct val="125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散射力：沿着光传播方向向前的推力</a:t>
            </a:r>
          </a:p>
        </p:txBody>
      </p:sp>
      <p:sp>
        <p:nvSpPr>
          <p:cNvPr id="43" name="文本框 42">
            <a:extLst>
              <a:ext uri="{FF2B5EF4-FFF2-40B4-BE49-F238E27FC236}">
                <a16:creationId xmlns:a16="http://schemas.microsoft.com/office/drawing/2014/main" id="{75D827E4-6CD4-B5DB-7C1B-0226C6566F57}"/>
              </a:ext>
            </a:extLst>
          </p:cNvPr>
          <p:cNvSpPr txBox="1"/>
          <p:nvPr/>
        </p:nvSpPr>
        <p:spPr>
          <a:xfrm>
            <a:off x="5679533" y="5564561"/>
            <a:ext cx="6498009" cy="369332"/>
          </a:xfrm>
          <a:prstGeom prst="rect">
            <a:avLst/>
          </a:prstGeom>
          <a:noFill/>
        </p:spPr>
        <p:txBody>
          <a:bodyPr wrap="square">
            <a:spAutoFit/>
          </a:bodyPr>
          <a:lstStyle/>
          <a:p>
            <a:r>
              <a:rPr lang="zh-CN" altLang="en-US" i="1" dirty="0">
                <a:latin typeface="黑体" panose="02010609060101010101" pitchFamily="49" charset="-122"/>
                <a:ea typeface="黑体" panose="02010609060101010101" pitchFamily="49" charset="-122"/>
              </a:rPr>
              <a:t>麦文硕</a:t>
            </a:r>
            <a:r>
              <a:rPr lang="en-US" altLang="zh-CN" i="1" dirty="0">
                <a:latin typeface="黑体" panose="02010609060101010101" pitchFamily="49" charset="-122"/>
                <a:ea typeface="黑体" panose="02010609060101010101" pitchFamily="49" charset="-122"/>
              </a:rPr>
              <a:t>.</a:t>
            </a:r>
            <a:r>
              <a:rPr lang="zh-CN" altLang="en-US" i="1" dirty="0">
                <a:latin typeface="黑体" panose="02010609060101010101" pitchFamily="49" charset="-122"/>
                <a:ea typeface="黑体" panose="02010609060101010101" pitchFamily="49" charset="-122"/>
              </a:rPr>
              <a:t>基于表面等离激元的微纳颗粒操控</a:t>
            </a:r>
            <a:r>
              <a:rPr lang="en-US" altLang="zh-CN" i="1" dirty="0">
                <a:latin typeface="黑体" panose="02010609060101010101" pitchFamily="49" charset="-122"/>
                <a:ea typeface="黑体" panose="02010609060101010101" pitchFamily="49" charset="-122"/>
              </a:rPr>
              <a:t>.(</a:t>
            </a:r>
            <a:r>
              <a:rPr lang="zh-CN" altLang="en-US" i="1" dirty="0">
                <a:latin typeface="黑体" panose="02010609060101010101" pitchFamily="49" charset="-122"/>
                <a:ea typeface="黑体" panose="02010609060101010101" pitchFamily="49" charset="-122"/>
              </a:rPr>
              <a:t>中南大学</a:t>
            </a:r>
            <a:r>
              <a:rPr lang="en-US" altLang="zh-CN" i="1" dirty="0">
                <a:latin typeface="黑体" panose="02010609060101010101" pitchFamily="49" charset="-122"/>
                <a:ea typeface="黑体" panose="02010609060101010101" pitchFamily="49" charset="-122"/>
              </a:rPr>
              <a:t>,2023).</a:t>
            </a:r>
          </a:p>
        </p:txBody>
      </p:sp>
      <p:grpSp>
        <p:nvGrpSpPr>
          <p:cNvPr id="49" name="组合 48">
            <a:extLst>
              <a:ext uri="{FF2B5EF4-FFF2-40B4-BE49-F238E27FC236}">
                <a16:creationId xmlns:a16="http://schemas.microsoft.com/office/drawing/2014/main" id="{FB069E39-F548-866D-3F40-67445EDAA14B}"/>
              </a:ext>
            </a:extLst>
          </p:cNvPr>
          <p:cNvGrpSpPr/>
          <p:nvPr/>
        </p:nvGrpSpPr>
        <p:grpSpPr>
          <a:xfrm>
            <a:off x="258135" y="1680180"/>
            <a:ext cx="5795121" cy="2697449"/>
            <a:chOff x="65352" y="1488056"/>
            <a:chExt cx="5795121" cy="2697449"/>
          </a:xfrm>
        </p:grpSpPr>
        <p:grpSp>
          <p:nvGrpSpPr>
            <p:cNvPr id="44" name="组合 43">
              <a:extLst>
                <a:ext uri="{FF2B5EF4-FFF2-40B4-BE49-F238E27FC236}">
                  <a16:creationId xmlns:a16="http://schemas.microsoft.com/office/drawing/2014/main" id="{1814D610-3B7A-8B26-E7B5-E06D4C478095}"/>
                </a:ext>
              </a:extLst>
            </p:cNvPr>
            <p:cNvGrpSpPr/>
            <p:nvPr/>
          </p:nvGrpSpPr>
          <p:grpSpPr>
            <a:xfrm>
              <a:off x="65352" y="1544714"/>
              <a:ext cx="5305464" cy="2640791"/>
              <a:chOff x="0" y="1877473"/>
              <a:chExt cx="5305464" cy="2640791"/>
            </a:xfrm>
          </p:grpSpPr>
          <p:pic>
            <p:nvPicPr>
              <p:cNvPr id="28" name="图片 27">
                <a:extLst>
                  <a:ext uri="{FF2B5EF4-FFF2-40B4-BE49-F238E27FC236}">
                    <a16:creationId xmlns:a16="http://schemas.microsoft.com/office/drawing/2014/main" id="{FEEA61F4-350F-543F-910E-F331BCF01CEE}"/>
                  </a:ext>
                </a:extLst>
              </p:cNvPr>
              <p:cNvPicPr>
                <a:picLocks noChangeAspect="1"/>
              </p:cNvPicPr>
              <p:nvPr/>
            </p:nvPicPr>
            <p:blipFill>
              <a:blip r:embed="rId8"/>
              <a:stretch>
                <a:fillRect/>
              </a:stretch>
            </p:blipFill>
            <p:spPr>
              <a:xfrm>
                <a:off x="0" y="1877473"/>
                <a:ext cx="5305464" cy="2286017"/>
              </a:xfrm>
              <a:prstGeom prst="rect">
                <a:avLst/>
              </a:prstGeom>
            </p:spPr>
          </p:pic>
          <p:sp>
            <p:nvSpPr>
              <p:cNvPr id="31" name="文本框 30">
                <a:extLst>
                  <a:ext uri="{FF2B5EF4-FFF2-40B4-BE49-F238E27FC236}">
                    <a16:creationId xmlns:a16="http://schemas.microsoft.com/office/drawing/2014/main" id="{365A28E6-3E66-71B1-98EE-C24479EFC688}"/>
                  </a:ext>
                </a:extLst>
              </p:cNvPr>
              <p:cNvSpPr txBox="1"/>
              <p:nvPr/>
            </p:nvSpPr>
            <p:spPr>
              <a:xfrm>
                <a:off x="1692747" y="4148932"/>
                <a:ext cx="2651492"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聚焦光束使粒子平移</a:t>
                </a:r>
              </a:p>
            </p:txBody>
          </p:sp>
        </p:grpSp>
        <p:sp>
          <p:nvSpPr>
            <p:cNvPr id="48" name="矩形: 圆角 47">
              <a:extLst>
                <a:ext uri="{FF2B5EF4-FFF2-40B4-BE49-F238E27FC236}">
                  <a16:creationId xmlns:a16="http://schemas.microsoft.com/office/drawing/2014/main" id="{8136602D-CAEB-6C22-5CDD-CC18134B59A7}"/>
                </a:ext>
              </a:extLst>
            </p:cNvPr>
            <p:cNvSpPr/>
            <p:nvPr/>
          </p:nvSpPr>
          <p:spPr>
            <a:xfrm>
              <a:off x="118511" y="1488056"/>
              <a:ext cx="5741962" cy="2697449"/>
            </a:xfrm>
            <a:prstGeom prst="roundRect">
              <a:avLst>
                <a:gd name="adj" fmla="val 5823"/>
              </a:avLst>
            </a:prstGeom>
            <a:noFill/>
            <a:ln w="12700">
              <a:solidFill>
                <a:srgbClr val="8DCA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5">
            <a:extLst>
              <a:ext uri="{FF2B5EF4-FFF2-40B4-BE49-F238E27FC236}">
                <a16:creationId xmlns:a16="http://schemas.microsoft.com/office/drawing/2014/main" id="{79465C04-FF16-34F7-4048-B8164D5BA45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13</a:t>
            </a:fld>
            <a:endParaRPr lang="zh-CN" altLang="en-US">
              <a:solidFill>
                <a:srgbClr val="000000">
                  <a:tint val="75000"/>
                </a:srgbClr>
              </a:solidFill>
              <a:latin typeface="Arial"/>
              <a:ea typeface="微软雅黑"/>
            </a:endParaRPr>
          </a:p>
        </p:txBody>
      </p:sp>
      <p:sp>
        <p:nvSpPr>
          <p:cNvPr id="3" name="文本框 2">
            <a:extLst>
              <a:ext uri="{FF2B5EF4-FFF2-40B4-BE49-F238E27FC236}">
                <a16:creationId xmlns:a16="http://schemas.microsoft.com/office/drawing/2014/main" id="{BEA6EF99-5EB5-6597-CFCD-7D60210EF6A1}"/>
              </a:ext>
            </a:extLst>
          </p:cNvPr>
          <p:cNvSpPr txBox="1"/>
          <p:nvPr/>
        </p:nvSpPr>
        <p:spPr>
          <a:xfrm>
            <a:off x="685017" y="5390155"/>
            <a:ext cx="4994516" cy="400110"/>
          </a:xfrm>
          <a:prstGeom prst="rect">
            <a:avLst/>
          </a:prstGeom>
          <a:noFill/>
        </p:spPr>
        <p:txBody>
          <a:bodyPr wrap="square" rtlCol="0">
            <a:spAutoFit/>
          </a:bodyPr>
          <a:lstStyle/>
          <a:p>
            <a:pPr algn="ctr"/>
            <a:r>
              <a:rPr lang="zh-CN" altLang="en-US" sz="2000" dirty="0">
                <a:solidFill>
                  <a:srgbClr val="FF0000"/>
                </a:solidFill>
                <a:latin typeface="黑体" panose="02010609060101010101" pitchFamily="49" charset="-122"/>
                <a:ea typeface="黑体" panose="02010609060101010101" pitchFamily="49" charset="-122"/>
              </a:rPr>
              <a:t>在光镊中起主要作用的是梯度力</a:t>
            </a:r>
          </a:p>
        </p:txBody>
      </p:sp>
      <p:pic>
        <p:nvPicPr>
          <p:cNvPr id="5" name="图片 4">
            <a:extLst>
              <a:ext uri="{FF2B5EF4-FFF2-40B4-BE49-F238E27FC236}">
                <a16:creationId xmlns:a16="http://schemas.microsoft.com/office/drawing/2014/main" id="{F0C252DE-67F1-C19E-020E-C0F670B8A7FE}"/>
              </a:ext>
            </a:extLst>
          </p:cNvPr>
          <p:cNvPicPr>
            <a:picLocks noChangeAspect="1"/>
          </p:cNvPicPr>
          <p:nvPr/>
        </p:nvPicPr>
        <p:blipFill>
          <a:blip r:embed="rId9"/>
          <a:stretch>
            <a:fillRect/>
          </a:stretch>
        </p:blipFill>
        <p:spPr>
          <a:xfrm>
            <a:off x="7692844" y="1736838"/>
            <a:ext cx="2812024" cy="2659610"/>
          </a:xfrm>
          <a:prstGeom prst="rect">
            <a:avLst/>
          </a:prstGeom>
        </p:spPr>
      </p:pic>
      <p:sp>
        <p:nvSpPr>
          <p:cNvPr id="4" name="Title 1">
            <a:extLst>
              <a:ext uri="{FF2B5EF4-FFF2-40B4-BE49-F238E27FC236}">
                <a16:creationId xmlns:a16="http://schemas.microsoft.com/office/drawing/2014/main" id="{B4D802AE-04E8-C2DC-FBDB-C64BBCA4C13B}"/>
              </a:ext>
            </a:extLst>
          </p:cNvPr>
          <p:cNvSpPr txBox="1"/>
          <p:nvPr>
            <p:custDataLst>
              <p:tags r:id="rId4"/>
            </p:custDataLst>
          </p:nvPr>
        </p:nvSpPr>
        <p:spPr>
          <a:xfrm>
            <a:off x="670560" y="254000"/>
            <a:ext cx="2805430" cy="52197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2.1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光镊简介</a:t>
            </a:r>
          </a:p>
        </p:txBody>
      </p:sp>
    </p:spTree>
    <p:extLst>
      <p:ext uri="{BB962C8B-B14F-4D97-AF65-F5344CB8AC3E}">
        <p14:creationId xmlns:p14="http://schemas.microsoft.com/office/powerpoint/2010/main" val="2908496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4" name="文本框 3">
            <a:extLst>
              <a:ext uri="{FF2B5EF4-FFF2-40B4-BE49-F238E27FC236}">
                <a16:creationId xmlns:a16="http://schemas.microsoft.com/office/drawing/2014/main" id="{2A2A9750-B84A-C843-692F-F4C5D391E774}"/>
              </a:ext>
            </a:extLst>
          </p:cNvPr>
          <p:cNvSpPr txBox="1"/>
          <p:nvPr/>
        </p:nvSpPr>
        <p:spPr>
          <a:xfrm>
            <a:off x="530494" y="3362774"/>
            <a:ext cx="1412111" cy="400110"/>
          </a:xfrm>
          <a:prstGeom prst="rect">
            <a:avLst/>
          </a:prstGeom>
          <a:noFill/>
        </p:spPr>
        <p:txBody>
          <a:bodyPr wrap="square" rtlCol="0">
            <a:spAutoFit/>
          </a:bodyPr>
          <a:lstStyle/>
          <a:p>
            <a:pPr algn="ctr"/>
            <a:r>
              <a:rPr lang="zh-CN" altLang="en-US" sz="2000" b="1" dirty="0">
                <a:latin typeface="+mj-ea"/>
                <a:ea typeface="+mj-ea"/>
              </a:rPr>
              <a:t>光镊分类</a:t>
            </a:r>
          </a:p>
        </p:txBody>
      </p:sp>
      <p:sp>
        <p:nvSpPr>
          <p:cNvPr id="5" name="左大括号 4">
            <a:extLst>
              <a:ext uri="{FF2B5EF4-FFF2-40B4-BE49-F238E27FC236}">
                <a16:creationId xmlns:a16="http://schemas.microsoft.com/office/drawing/2014/main" id="{97378058-9AF9-7870-1353-5A7BB186080C}"/>
              </a:ext>
            </a:extLst>
          </p:cNvPr>
          <p:cNvSpPr/>
          <p:nvPr/>
        </p:nvSpPr>
        <p:spPr>
          <a:xfrm>
            <a:off x="1954339" y="1386590"/>
            <a:ext cx="382615" cy="435445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136BA36-D146-BA24-BFCC-0927D2B72797}"/>
              </a:ext>
            </a:extLst>
          </p:cNvPr>
          <p:cNvSpPr txBox="1"/>
          <p:nvPr/>
        </p:nvSpPr>
        <p:spPr>
          <a:xfrm>
            <a:off x="2417962" y="1217066"/>
            <a:ext cx="536130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远场光镊：以单光束光镊为代表的传统光镊</a:t>
            </a:r>
          </a:p>
        </p:txBody>
      </p:sp>
      <p:sp>
        <p:nvSpPr>
          <p:cNvPr id="7" name="文本框 6">
            <a:extLst>
              <a:ext uri="{FF2B5EF4-FFF2-40B4-BE49-F238E27FC236}">
                <a16:creationId xmlns:a16="http://schemas.microsoft.com/office/drawing/2014/main" id="{53BD5DBD-BE16-B03B-005A-0ECD0D66BD23}"/>
              </a:ext>
            </a:extLst>
          </p:cNvPr>
          <p:cNvSpPr txBox="1"/>
          <p:nvPr/>
        </p:nvSpPr>
        <p:spPr>
          <a:xfrm>
            <a:off x="2417962" y="3251662"/>
            <a:ext cx="788572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近场光镊：按照结构分类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平面波导、谐振腔和表面等离激元光镊</a:t>
            </a:r>
          </a:p>
        </p:txBody>
      </p:sp>
      <p:sp>
        <p:nvSpPr>
          <p:cNvPr id="8" name="文本框 7">
            <a:extLst>
              <a:ext uri="{FF2B5EF4-FFF2-40B4-BE49-F238E27FC236}">
                <a16:creationId xmlns:a16="http://schemas.microsoft.com/office/drawing/2014/main" id="{8EDAEF20-F62A-7D0E-9C24-75C1BC6CE62C}"/>
              </a:ext>
            </a:extLst>
          </p:cNvPr>
          <p:cNvSpPr txBox="1"/>
          <p:nvPr/>
        </p:nvSpPr>
        <p:spPr>
          <a:xfrm>
            <a:off x="2417962" y="5543152"/>
            <a:ext cx="602859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光流控光镊</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全息光镊：</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光流控技术兼具微流控系统对颗粒良好的传输特性，与光镊技术结合，可以实现很多静态光镊不具备的功能</a:t>
            </a:r>
          </a:p>
        </p:txBody>
      </p:sp>
      <p:pic>
        <p:nvPicPr>
          <p:cNvPr id="10" name="图片 9">
            <a:extLst>
              <a:ext uri="{FF2B5EF4-FFF2-40B4-BE49-F238E27FC236}">
                <a16:creationId xmlns:a16="http://schemas.microsoft.com/office/drawing/2014/main" id="{B594A35D-10A7-9F8E-4DA7-681E7EE66BC4}"/>
              </a:ext>
            </a:extLst>
          </p:cNvPr>
          <p:cNvPicPr>
            <a:picLocks noChangeAspect="1"/>
          </p:cNvPicPr>
          <p:nvPr/>
        </p:nvPicPr>
        <p:blipFill>
          <a:blip r:embed="rId6"/>
          <a:stretch>
            <a:fillRect/>
          </a:stretch>
        </p:blipFill>
        <p:spPr>
          <a:xfrm>
            <a:off x="7176737" y="1140852"/>
            <a:ext cx="1496586" cy="1625920"/>
          </a:xfrm>
          <a:prstGeom prst="rect">
            <a:avLst/>
          </a:prstGeom>
        </p:spPr>
      </p:pic>
      <p:pic>
        <p:nvPicPr>
          <p:cNvPr id="12" name="图片 11">
            <a:extLst>
              <a:ext uri="{FF2B5EF4-FFF2-40B4-BE49-F238E27FC236}">
                <a16:creationId xmlns:a16="http://schemas.microsoft.com/office/drawing/2014/main" id="{6C7A3776-604F-5615-1843-322875EB90C6}"/>
              </a:ext>
            </a:extLst>
          </p:cNvPr>
          <p:cNvPicPr>
            <a:picLocks noChangeAspect="1"/>
          </p:cNvPicPr>
          <p:nvPr/>
        </p:nvPicPr>
        <p:blipFill>
          <a:blip r:embed="rId7"/>
          <a:stretch>
            <a:fillRect/>
          </a:stretch>
        </p:blipFill>
        <p:spPr>
          <a:xfrm>
            <a:off x="3827492" y="3772231"/>
            <a:ext cx="1590612" cy="1104186"/>
          </a:xfrm>
          <a:prstGeom prst="rect">
            <a:avLst/>
          </a:prstGeom>
        </p:spPr>
      </p:pic>
      <p:pic>
        <p:nvPicPr>
          <p:cNvPr id="14" name="图片 13">
            <a:extLst>
              <a:ext uri="{FF2B5EF4-FFF2-40B4-BE49-F238E27FC236}">
                <a16:creationId xmlns:a16="http://schemas.microsoft.com/office/drawing/2014/main" id="{43A19A07-C34E-8A83-ED1F-F22DB4CD6148}"/>
              </a:ext>
            </a:extLst>
          </p:cNvPr>
          <p:cNvPicPr>
            <a:picLocks noChangeAspect="1"/>
          </p:cNvPicPr>
          <p:nvPr/>
        </p:nvPicPr>
        <p:blipFill>
          <a:blip r:embed="rId8"/>
          <a:stretch>
            <a:fillRect/>
          </a:stretch>
        </p:blipFill>
        <p:spPr>
          <a:xfrm>
            <a:off x="5675239" y="3762884"/>
            <a:ext cx="2380796" cy="1154506"/>
          </a:xfrm>
          <a:prstGeom prst="rect">
            <a:avLst/>
          </a:prstGeom>
        </p:spPr>
      </p:pic>
      <p:pic>
        <p:nvPicPr>
          <p:cNvPr id="16" name="图片 15">
            <a:extLst>
              <a:ext uri="{FF2B5EF4-FFF2-40B4-BE49-F238E27FC236}">
                <a16:creationId xmlns:a16="http://schemas.microsoft.com/office/drawing/2014/main" id="{DC0DDCC8-589C-6426-8BE9-01C16F0842B8}"/>
              </a:ext>
            </a:extLst>
          </p:cNvPr>
          <p:cNvPicPr>
            <a:picLocks noChangeAspect="1"/>
          </p:cNvPicPr>
          <p:nvPr/>
        </p:nvPicPr>
        <p:blipFill>
          <a:blip r:embed="rId9"/>
          <a:stretch>
            <a:fillRect/>
          </a:stretch>
        </p:blipFill>
        <p:spPr>
          <a:xfrm>
            <a:off x="8313170" y="3675981"/>
            <a:ext cx="2743200" cy="1285275"/>
          </a:xfrm>
          <a:prstGeom prst="rect">
            <a:avLst/>
          </a:prstGeom>
        </p:spPr>
      </p:pic>
      <p:pic>
        <p:nvPicPr>
          <p:cNvPr id="18" name="图片 17">
            <a:extLst>
              <a:ext uri="{FF2B5EF4-FFF2-40B4-BE49-F238E27FC236}">
                <a16:creationId xmlns:a16="http://schemas.microsoft.com/office/drawing/2014/main" id="{B3481E76-85B8-0F23-6013-34154951FF42}"/>
              </a:ext>
            </a:extLst>
          </p:cNvPr>
          <p:cNvPicPr>
            <a:picLocks noChangeAspect="1"/>
          </p:cNvPicPr>
          <p:nvPr/>
        </p:nvPicPr>
        <p:blipFill>
          <a:blip r:embed="rId10"/>
          <a:stretch>
            <a:fillRect/>
          </a:stretch>
        </p:blipFill>
        <p:spPr>
          <a:xfrm>
            <a:off x="8446552" y="5339854"/>
            <a:ext cx="2523856" cy="1336462"/>
          </a:xfrm>
          <a:prstGeom prst="rect">
            <a:avLst/>
          </a:prstGeom>
        </p:spPr>
      </p:pic>
      <p:pic>
        <p:nvPicPr>
          <p:cNvPr id="2" name="图片 1" descr="D:\3 融媒体\PPT制作\中国科学院大学标准Logo下载\国科大标准Logo\国科大标准Logo横式一（蓝色）.png国科大标准Logo横式一（蓝色）">
            <a:extLst>
              <a:ext uri="{FF2B5EF4-FFF2-40B4-BE49-F238E27FC236}">
                <a16:creationId xmlns:a16="http://schemas.microsoft.com/office/drawing/2014/main" id="{9C737B6A-C813-F3D0-7C7B-8A6A2B48C12F}"/>
              </a:ext>
            </a:extLst>
          </p:cNvPr>
          <p:cNvPicPr>
            <a:picLocks noChangeAspect="1"/>
          </p:cNvPicPr>
          <p:nvPr>
            <p:custDataLst>
              <p:tags r:id="rId3"/>
            </p:custDataLst>
          </p:nvPr>
        </p:nvPicPr>
        <p:blipFill>
          <a:blip r:embed="rId11"/>
          <a:srcRect/>
          <a:stretch>
            <a:fillRect/>
          </a:stretch>
        </p:blipFill>
        <p:spPr>
          <a:xfrm>
            <a:off x="8837295" y="191770"/>
            <a:ext cx="2995295" cy="628015"/>
          </a:xfrm>
          <a:prstGeom prst="rect">
            <a:avLst/>
          </a:prstGeom>
        </p:spPr>
      </p:pic>
      <p:sp>
        <p:nvSpPr>
          <p:cNvPr id="3" name="Title 1">
            <a:extLst>
              <a:ext uri="{FF2B5EF4-FFF2-40B4-BE49-F238E27FC236}">
                <a16:creationId xmlns:a16="http://schemas.microsoft.com/office/drawing/2014/main" id="{5F681301-EE41-AB15-8ABF-BA93EE008CAF}"/>
              </a:ext>
            </a:extLst>
          </p:cNvPr>
          <p:cNvSpPr txBox="1"/>
          <p:nvPr>
            <p:custDataLst>
              <p:tags r:id="rId4"/>
            </p:custDataLst>
          </p:nvPr>
        </p:nvSpPr>
        <p:spPr>
          <a:xfrm>
            <a:off x="670560" y="254000"/>
            <a:ext cx="2805430" cy="52197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2.1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光镊简介</a:t>
            </a:r>
          </a:p>
        </p:txBody>
      </p:sp>
      <p:sp>
        <p:nvSpPr>
          <p:cNvPr id="9" name="灯片编号占位符 5">
            <a:extLst>
              <a:ext uri="{FF2B5EF4-FFF2-40B4-BE49-F238E27FC236}">
                <a16:creationId xmlns:a16="http://schemas.microsoft.com/office/drawing/2014/main" id="{579C5085-6D9A-C14B-F2C6-085E0EDCF40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14</a:t>
            </a:fld>
            <a:endParaRPr lang="zh-CN" altLang="en-US">
              <a:solidFill>
                <a:srgbClr val="000000">
                  <a:tint val="75000"/>
                </a:srgbClr>
              </a:solidFill>
              <a:latin typeface="Arial"/>
              <a:ea typeface="微软雅黑"/>
            </a:endParaRPr>
          </a:p>
        </p:txBody>
      </p:sp>
    </p:spTree>
    <p:extLst>
      <p:ext uri="{BB962C8B-B14F-4D97-AF65-F5344CB8AC3E}">
        <p14:creationId xmlns:p14="http://schemas.microsoft.com/office/powerpoint/2010/main" val="4004312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文本框 1">
            <a:extLst>
              <a:ext uri="{FF2B5EF4-FFF2-40B4-BE49-F238E27FC236}">
                <a16:creationId xmlns:a16="http://schemas.microsoft.com/office/drawing/2014/main" id="{78BF2CF7-9868-9948-A452-A1EFC7B09BD5}"/>
              </a:ext>
            </a:extLst>
          </p:cNvPr>
          <p:cNvSpPr txBox="1"/>
          <p:nvPr/>
        </p:nvSpPr>
        <p:spPr>
          <a:xfrm>
            <a:off x="581025" y="1069999"/>
            <a:ext cx="8804713"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操纵红细胞，进行细胞分类等生物医学的应用</a:t>
            </a:r>
            <a:endParaRPr lang="en-US" altLang="zh-CN" sz="20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4818C5F3-1A31-E90E-4E4D-702201F4C995}"/>
              </a:ext>
            </a:extLst>
          </p:cNvPr>
          <p:cNvPicPr>
            <a:picLocks noChangeAspect="1"/>
          </p:cNvPicPr>
          <p:nvPr/>
        </p:nvPicPr>
        <p:blipFill>
          <a:blip r:embed="rId6"/>
          <a:stretch>
            <a:fillRect/>
          </a:stretch>
        </p:blipFill>
        <p:spPr>
          <a:xfrm>
            <a:off x="6239866" y="2036750"/>
            <a:ext cx="4459851" cy="3239703"/>
          </a:xfrm>
          <a:prstGeom prst="rect">
            <a:avLst/>
          </a:prstGeom>
        </p:spPr>
      </p:pic>
      <p:pic>
        <p:nvPicPr>
          <p:cNvPr id="6" name="图片 5">
            <a:extLst>
              <a:ext uri="{FF2B5EF4-FFF2-40B4-BE49-F238E27FC236}">
                <a16:creationId xmlns:a16="http://schemas.microsoft.com/office/drawing/2014/main" id="{2298BF07-0079-6109-F03E-9542445DF3C9}"/>
              </a:ext>
            </a:extLst>
          </p:cNvPr>
          <p:cNvPicPr>
            <a:picLocks noChangeAspect="1"/>
          </p:cNvPicPr>
          <p:nvPr/>
        </p:nvPicPr>
        <p:blipFill>
          <a:blip r:embed="rId7"/>
          <a:stretch>
            <a:fillRect/>
          </a:stretch>
        </p:blipFill>
        <p:spPr>
          <a:xfrm>
            <a:off x="886882" y="1825693"/>
            <a:ext cx="4659619" cy="3657877"/>
          </a:xfrm>
          <a:prstGeom prst="rect">
            <a:avLst/>
          </a:prstGeom>
        </p:spPr>
      </p:pic>
      <p:pic>
        <p:nvPicPr>
          <p:cNvPr id="3" name="图片 2" descr="D:\3 融媒体\PPT制作\中国科学院大学标准Logo下载\国科大标准Logo\国科大标准Logo横式一（蓝色）.png国科大标准Logo横式一（蓝色）">
            <a:extLst>
              <a:ext uri="{FF2B5EF4-FFF2-40B4-BE49-F238E27FC236}">
                <a16:creationId xmlns:a16="http://schemas.microsoft.com/office/drawing/2014/main" id="{DBAB7A54-3749-23BD-F030-497C7F0DB7BC}"/>
              </a:ext>
            </a:extLst>
          </p:cNvPr>
          <p:cNvPicPr>
            <a:picLocks noChangeAspect="1"/>
          </p:cNvPicPr>
          <p:nvPr>
            <p:custDataLst>
              <p:tags r:id="rId3"/>
            </p:custDataLst>
          </p:nvPr>
        </p:nvPicPr>
        <p:blipFill>
          <a:blip r:embed="rId8"/>
          <a:srcRect/>
          <a:stretch>
            <a:fillRect/>
          </a:stretch>
        </p:blipFill>
        <p:spPr>
          <a:xfrm>
            <a:off x="8837295" y="191770"/>
            <a:ext cx="2995295" cy="628015"/>
          </a:xfrm>
          <a:prstGeom prst="rect">
            <a:avLst/>
          </a:prstGeom>
        </p:spPr>
      </p:pic>
      <p:sp>
        <p:nvSpPr>
          <p:cNvPr id="5" name="Title 1">
            <a:extLst>
              <a:ext uri="{FF2B5EF4-FFF2-40B4-BE49-F238E27FC236}">
                <a16:creationId xmlns:a16="http://schemas.microsoft.com/office/drawing/2014/main" id="{8B8EEE63-0F95-817F-DA53-36665713C645}"/>
              </a:ext>
            </a:extLst>
          </p:cNvPr>
          <p:cNvSpPr txBox="1"/>
          <p:nvPr>
            <p:custDataLst>
              <p:tags r:id="rId4"/>
            </p:custDataLst>
          </p:nvPr>
        </p:nvSpPr>
        <p:spPr>
          <a:xfrm>
            <a:off x="670560" y="254000"/>
            <a:ext cx="5569306" cy="52197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2.1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光镊简介</a:t>
            </a:r>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远场光镊应用</a:t>
            </a:r>
          </a:p>
        </p:txBody>
      </p:sp>
      <p:sp>
        <p:nvSpPr>
          <p:cNvPr id="7" name="灯片编号占位符 5">
            <a:extLst>
              <a:ext uri="{FF2B5EF4-FFF2-40B4-BE49-F238E27FC236}">
                <a16:creationId xmlns:a16="http://schemas.microsoft.com/office/drawing/2014/main" id="{01C9A2C9-AE9D-D014-553C-61F27346B45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15</a:t>
            </a:fld>
            <a:endParaRPr lang="zh-CN" altLang="en-US">
              <a:solidFill>
                <a:srgbClr val="000000">
                  <a:tint val="75000"/>
                </a:srgbClr>
              </a:solidFill>
              <a:latin typeface="Arial"/>
              <a:ea typeface="微软雅黑"/>
            </a:endParaRPr>
          </a:p>
        </p:txBody>
      </p:sp>
      <p:sp>
        <p:nvSpPr>
          <p:cNvPr id="8" name="文本框 7">
            <a:extLst>
              <a:ext uri="{FF2B5EF4-FFF2-40B4-BE49-F238E27FC236}">
                <a16:creationId xmlns:a16="http://schemas.microsoft.com/office/drawing/2014/main" id="{C78E3DB9-9B90-9A56-7BA9-CFA4497E3CCD}"/>
              </a:ext>
            </a:extLst>
          </p:cNvPr>
          <p:cNvSpPr txBox="1"/>
          <p:nvPr/>
        </p:nvSpPr>
        <p:spPr>
          <a:xfrm>
            <a:off x="7098191" y="5276453"/>
            <a:ext cx="2743200" cy="338554"/>
          </a:xfrm>
          <a:prstGeom prst="rect">
            <a:avLst/>
          </a:prstGeom>
          <a:noFill/>
        </p:spPr>
        <p:txBody>
          <a:bodyPr wrap="square" rtlCol="0">
            <a:spAutoFit/>
          </a:bodyPr>
          <a:lstStyle/>
          <a:p>
            <a:pPr algn="ctr"/>
            <a:r>
              <a:rPr lang="zh-CN" altLang="en-US" sz="1600" dirty="0">
                <a:latin typeface="黑体" panose="02010609060101010101" pitchFamily="49" charset="-122"/>
                <a:ea typeface="黑体" panose="02010609060101010101" pitchFamily="49" charset="-122"/>
              </a:rPr>
              <a:t>捕获毛细血管中的红细胞</a:t>
            </a:r>
          </a:p>
        </p:txBody>
      </p:sp>
    </p:spTree>
    <p:extLst>
      <p:ext uri="{BB962C8B-B14F-4D97-AF65-F5344CB8AC3E}">
        <p14:creationId xmlns:p14="http://schemas.microsoft.com/office/powerpoint/2010/main" val="1249390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p:sp>
        <p:nvSpPr>
          <p:cNvPr id="4" name="文本框 3">
            <a:extLst>
              <a:ext uri="{FF2B5EF4-FFF2-40B4-BE49-F238E27FC236}">
                <a16:creationId xmlns:a16="http://schemas.microsoft.com/office/drawing/2014/main" id="{5CE50598-3BF5-19DE-A480-4C55C6FC347C}"/>
              </a:ext>
            </a:extLst>
          </p:cNvPr>
          <p:cNvSpPr txBox="1"/>
          <p:nvPr/>
        </p:nvSpPr>
        <p:spPr>
          <a:xfrm>
            <a:off x="303448" y="1003312"/>
            <a:ext cx="7175304" cy="737189"/>
          </a:xfrm>
          <a:prstGeom prst="rect">
            <a:avLst/>
          </a:prstGeom>
          <a:noFill/>
        </p:spPr>
        <p:txBody>
          <a:bodyPr wrap="square" rtlCol="0">
            <a:spAutoFit/>
          </a:bodyPr>
          <a:lstStyle/>
          <a:p>
            <a:pPr>
              <a:lnSpc>
                <a:spcPct val="125000"/>
              </a:lnSpc>
            </a:pPr>
            <a:r>
              <a:rPr lang="zh-CN" altLang="en-US" b="1" dirty="0">
                <a:latin typeface="黑体" panose="02010609060101010101" pitchFamily="49" charset="-122"/>
                <a:ea typeface="黑体" panose="02010609060101010101" pitchFamily="49" charset="-122"/>
              </a:rPr>
              <a:t>近场光镊</a:t>
            </a:r>
            <a:r>
              <a:rPr lang="zh-CN" altLang="en-US" dirty="0">
                <a:latin typeface="黑体" panose="02010609060101010101" pitchFamily="49" charset="-122"/>
                <a:ea typeface="黑体" panose="02010609060101010101" pitchFamily="49" charset="-122"/>
              </a:rPr>
              <a:t>：波导或微谐振腔表面的倏逝波、表面等离激元</a:t>
            </a:r>
            <a:endParaRPr lang="en-US" altLang="zh-CN"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优点：无需复杂光学系统，克服衍射极限，较弱的场产生较强的力</a:t>
            </a:r>
          </a:p>
        </p:txBody>
      </p:sp>
      <p:sp>
        <p:nvSpPr>
          <p:cNvPr id="12" name="文本框 11">
            <a:extLst>
              <a:ext uri="{FF2B5EF4-FFF2-40B4-BE49-F238E27FC236}">
                <a16:creationId xmlns:a16="http://schemas.microsoft.com/office/drawing/2014/main" id="{8A1630C6-925F-20D3-737B-3EE62B81E589}"/>
              </a:ext>
            </a:extLst>
          </p:cNvPr>
          <p:cNvSpPr txBox="1"/>
          <p:nvPr/>
        </p:nvSpPr>
        <p:spPr>
          <a:xfrm>
            <a:off x="835208" y="6399311"/>
            <a:ext cx="3748162" cy="338554"/>
          </a:xfrm>
          <a:prstGeom prst="rect">
            <a:avLst/>
          </a:prstGeom>
          <a:noFill/>
        </p:spPr>
        <p:txBody>
          <a:bodyPr wrap="square">
            <a:spAutoFit/>
          </a:bodyPr>
          <a:lstStyle/>
          <a:p>
            <a:pPr algn="ctr"/>
            <a:r>
              <a:rPr lang="en-US" altLang="zh-CN" sz="1600" i="1" dirty="0">
                <a:latin typeface="Arial" panose="020B0604020202020204" pitchFamily="34" charset="0"/>
                <a:cs typeface="Arial" panose="020B0604020202020204" pitchFamily="34" charset="0"/>
              </a:rPr>
              <a:t>RSC Adv. 11, 12102–12106 (2021).</a:t>
            </a:r>
            <a:endParaRPr lang="zh-CN" altLang="en-US" sz="1600" i="1"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E126175C-0EAC-50D5-DF6C-F40B22111671}"/>
              </a:ext>
            </a:extLst>
          </p:cNvPr>
          <p:cNvPicPr>
            <a:picLocks noChangeAspect="1"/>
          </p:cNvPicPr>
          <p:nvPr/>
        </p:nvPicPr>
        <p:blipFill rotWithShape="1">
          <a:blip r:embed="rId8"/>
          <a:srcRect b="74586"/>
          <a:stretch/>
        </p:blipFill>
        <p:spPr>
          <a:xfrm>
            <a:off x="361951" y="2168492"/>
            <a:ext cx="4811684" cy="1123381"/>
          </a:xfrm>
          <a:prstGeom prst="rect">
            <a:avLst/>
          </a:prstGeom>
        </p:spPr>
      </p:pic>
      <p:sp>
        <p:nvSpPr>
          <p:cNvPr id="7" name="文本框 6">
            <a:extLst>
              <a:ext uri="{FF2B5EF4-FFF2-40B4-BE49-F238E27FC236}">
                <a16:creationId xmlns:a16="http://schemas.microsoft.com/office/drawing/2014/main" id="{C5D73190-A180-9B40-A0DB-98D037C1B4CB}"/>
              </a:ext>
            </a:extLst>
          </p:cNvPr>
          <p:cNvSpPr txBox="1"/>
          <p:nvPr/>
        </p:nvSpPr>
        <p:spPr>
          <a:xfrm>
            <a:off x="6474282" y="5619115"/>
            <a:ext cx="4931391" cy="646331"/>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不同光照下场分布产生不同势垒</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四波长循环耦合改变势垒分布实现粒子传输</a:t>
            </a:r>
          </a:p>
        </p:txBody>
      </p:sp>
      <p:grpSp>
        <p:nvGrpSpPr>
          <p:cNvPr id="19" name="组合 18">
            <a:extLst>
              <a:ext uri="{FF2B5EF4-FFF2-40B4-BE49-F238E27FC236}">
                <a16:creationId xmlns:a16="http://schemas.microsoft.com/office/drawing/2014/main" id="{12A5F7B9-E971-D2FA-FC79-F862132E25C0}"/>
              </a:ext>
            </a:extLst>
          </p:cNvPr>
          <p:cNvGrpSpPr/>
          <p:nvPr/>
        </p:nvGrpSpPr>
        <p:grpSpPr>
          <a:xfrm>
            <a:off x="990517" y="3719864"/>
            <a:ext cx="3441269" cy="2545582"/>
            <a:chOff x="7995054" y="830954"/>
            <a:chExt cx="3441269" cy="2545582"/>
          </a:xfrm>
        </p:grpSpPr>
        <p:pic>
          <p:nvPicPr>
            <p:cNvPr id="6" name="图片 5">
              <a:extLst>
                <a:ext uri="{FF2B5EF4-FFF2-40B4-BE49-F238E27FC236}">
                  <a16:creationId xmlns:a16="http://schemas.microsoft.com/office/drawing/2014/main" id="{086C5DA7-7C1E-9CE3-AE0F-272DC2661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5009" y="830954"/>
              <a:ext cx="3081360" cy="2186003"/>
            </a:xfrm>
            <a:prstGeom prst="rect">
              <a:avLst/>
            </a:prstGeom>
          </p:spPr>
        </p:pic>
        <p:sp>
          <p:nvSpPr>
            <p:cNvPr id="15" name="文本框 14">
              <a:extLst>
                <a:ext uri="{FF2B5EF4-FFF2-40B4-BE49-F238E27FC236}">
                  <a16:creationId xmlns:a16="http://schemas.microsoft.com/office/drawing/2014/main" id="{BEA462BE-F592-7640-F295-15EFD683785F}"/>
                </a:ext>
              </a:extLst>
            </p:cNvPr>
            <p:cNvSpPr txBox="1"/>
            <p:nvPr/>
          </p:nvSpPr>
          <p:spPr>
            <a:xfrm>
              <a:off x="7995054" y="3037982"/>
              <a:ext cx="3441269" cy="338554"/>
            </a:xfrm>
            <a:prstGeom prst="rect">
              <a:avLst/>
            </a:prstGeom>
            <a:noFill/>
          </p:spPr>
          <p:txBody>
            <a:bodyPr wrap="square">
              <a:spAutoFit/>
            </a:bodyPr>
            <a:lstStyle/>
            <a:p>
              <a:pPr algn="ctr"/>
              <a:r>
                <a:rPr lang="zh-CN" altLang="en-US" sz="1600" dirty="0">
                  <a:latin typeface="黑体" panose="02010609060101010101" pitchFamily="49" charset="-122"/>
                  <a:ea typeface="黑体" panose="02010609060101010101" pitchFamily="49" charset="-122"/>
                </a:rPr>
                <a:t>不同波长光耦合时的场增强因子</a:t>
              </a:r>
            </a:p>
          </p:txBody>
        </p:sp>
      </p:grpSp>
      <p:pic>
        <p:nvPicPr>
          <p:cNvPr id="16" name="图片 15">
            <a:extLst>
              <a:ext uri="{FF2B5EF4-FFF2-40B4-BE49-F238E27FC236}">
                <a16:creationId xmlns:a16="http://schemas.microsoft.com/office/drawing/2014/main" id="{A1F9E744-40B0-70B6-017E-13F42D2245CF}"/>
              </a:ext>
            </a:extLst>
          </p:cNvPr>
          <p:cNvPicPr>
            <a:picLocks noChangeAspect="1"/>
          </p:cNvPicPr>
          <p:nvPr/>
        </p:nvPicPr>
        <p:blipFill rotWithShape="1">
          <a:blip r:embed="rId8"/>
          <a:srcRect t="25402"/>
          <a:stretch/>
        </p:blipFill>
        <p:spPr>
          <a:xfrm>
            <a:off x="6268916" y="1919663"/>
            <a:ext cx="5136757" cy="3520290"/>
          </a:xfrm>
          <a:prstGeom prst="rect">
            <a:avLst/>
          </a:prstGeom>
        </p:spPr>
      </p:pic>
      <p:sp>
        <p:nvSpPr>
          <p:cNvPr id="18" name="文本框 17">
            <a:extLst>
              <a:ext uri="{FF2B5EF4-FFF2-40B4-BE49-F238E27FC236}">
                <a16:creationId xmlns:a16="http://schemas.microsoft.com/office/drawing/2014/main" id="{4FC819F1-9E96-66C3-6EE2-6D7AF080899F}"/>
              </a:ext>
            </a:extLst>
          </p:cNvPr>
          <p:cNvSpPr txBox="1"/>
          <p:nvPr/>
        </p:nvSpPr>
        <p:spPr>
          <a:xfrm>
            <a:off x="1233612" y="3293027"/>
            <a:ext cx="2951355" cy="338554"/>
          </a:xfrm>
          <a:prstGeom prst="rect">
            <a:avLst/>
          </a:prstGeom>
          <a:noFill/>
        </p:spPr>
        <p:txBody>
          <a:bodyPr wrap="square">
            <a:spAutoFit/>
          </a:bodyPr>
          <a:lstStyle/>
          <a:p>
            <a:pPr algn="ctr"/>
            <a:r>
              <a:rPr lang="zh-CN" altLang="en-US" sz="1600" dirty="0">
                <a:latin typeface="黑体" panose="02010609060101010101" pitchFamily="49" charset="-122"/>
                <a:ea typeface="黑体" panose="02010609060101010101" pitchFamily="49" charset="-122"/>
              </a:rPr>
              <a:t>四组不同形态的金属天线</a:t>
            </a:r>
          </a:p>
        </p:txBody>
      </p:sp>
      <p:sp>
        <p:nvSpPr>
          <p:cNvPr id="20" name="灯片编号占位符 5">
            <a:extLst>
              <a:ext uri="{FF2B5EF4-FFF2-40B4-BE49-F238E27FC236}">
                <a16:creationId xmlns:a16="http://schemas.microsoft.com/office/drawing/2014/main" id="{B0D110DD-1E80-2CB0-FED2-3BDAA6345C2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16</a:t>
            </a:fld>
            <a:endParaRPr lang="zh-CN" altLang="en-US">
              <a:solidFill>
                <a:srgbClr val="000000">
                  <a:tint val="75000"/>
                </a:srgbClr>
              </a:solidFill>
              <a:latin typeface="Arial"/>
              <a:ea typeface="微软雅黑"/>
            </a:endParaRPr>
          </a:p>
        </p:txBody>
      </p:sp>
      <p:sp>
        <p:nvSpPr>
          <p:cNvPr id="2" name="Title 1">
            <a:extLst>
              <a:ext uri="{FF2B5EF4-FFF2-40B4-BE49-F238E27FC236}">
                <a16:creationId xmlns:a16="http://schemas.microsoft.com/office/drawing/2014/main" id="{7EDBB0F5-5599-0500-05B1-9624F7CABB4D}"/>
              </a:ext>
            </a:extLst>
          </p:cNvPr>
          <p:cNvSpPr txBox="1"/>
          <p:nvPr>
            <p:custDataLst>
              <p:tags r:id="rId4"/>
            </p:custDataLst>
          </p:nvPr>
        </p:nvSpPr>
        <p:spPr>
          <a:xfrm>
            <a:off x="670560" y="254000"/>
            <a:ext cx="5569306" cy="52197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2.1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光镊简介</a:t>
            </a:r>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近场光镊应用</a:t>
            </a:r>
          </a:p>
        </p:txBody>
      </p:sp>
    </p:spTree>
    <p:extLst>
      <p:ext uri="{BB962C8B-B14F-4D97-AF65-F5344CB8AC3E}">
        <p14:creationId xmlns:p14="http://schemas.microsoft.com/office/powerpoint/2010/main" val="336175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文本框 1">
            <a:extLst>
              <a:ext uri="{FF2B5EF4-FFF2-40B4-BE49-F238E27FC236}">
                <a16:creationId xmlns:a16="http://schemas.microsoft.com/office/drawing/2014/main" id="{78BF2CF7-9868-9948-A452-A1EFC7B09BD5}"/>
              </a:ext>
            </a:extLst>
          </p:cNvPr>
          <p:cNvSpPr txBox="1"/>
          <p:nvPr/>
        </p:nvSpPr>
        <p:spPr>
          <a:xfrm>
            <a:off x="670560" y="1072352"/>
            <a:ext cx="9497568"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探究细胞核的形态对于基因表达以及活体细胞行为的直接影响</a:t>
            </a:r>
            <a:endParaRPr lang="en-US" altLang="zh-CN" sz="2000" dirty="0">
              <a:latin typeface="黑体" panose="02010609060101010101" pitchFamily="49" charset="-122"/>
              <a:ea typeface="黑体" panose="02010609060101010101" pitchFamily="49" charset="-122"/>
            </a:endParaRPr>
          </a:p>
        </p:txBody>
      </p:sp>
      <p:pic>
        <p:nvPicPr>
          <p:cNvPr id="4" name="图片 3" descr="D:\3 融媒体\PPT制作\中国科学院大学标准Logo下载\国科大标准Logo\国科大标准Logo横式一（蓝色）.png国科大标准Logo横式一（蓝色）">
            <a:extLst>
              <a:ext uri="{FF2B5EF4-FFF2-40B4-BE49-F238E27FC236}">
                <a16:creationId xmlns:a16="http://schemas.microsoft.com/office/drawing/2014/main" id="{A0F177B5-B594-1267-160F-C1E03F43845E}"/>
              </a:ext>
            </a:extLst>
          </p:cNvPr>
          <p:cNvPicPr>
            <a:picLocks noChangeAspect="1"/>
          </p:cNvPicPr>
          <p:nvPr>
            <p:custDataLst>
              <p:tags r:id="rId3"/>
            </p:custDataLst>
          </p:nvPr>
        </p:nvPicPr>
        <p:blipFill>
          <a:blip r:embed="rId6"/>
          <a:srcRect/>
          <a:stretch>
            <a:fillRect/>
          </a:stretch>
        </p:blipFill>
        <p:spPr>
          <a:xfrm>
            <a:off x="8837295" y="191770"/>
            <a:ext cx="2995295" cy="628015"/>
          </a:xfrm>
          <a:prstGeom prst="rect">
            <a:avLst/>
          </a:prstGeom>
        </p:spPr>
      </p:pic>
      <p:sp>
        <p:nvSpPr>
          <p:cNvPr id="5" name="Title 1">
            <a:extLst>
              <a:ext uri="{FF2B5EF4-FFF2-40B4-BE49-F238E27FC236}">
                <a16:creationId xmlns:a16="http://schemas.microsoft.com/office/drawing/2014/main" id="{A288CD32-FA49-6BD5-1BCD-6E30FFCEC744}"/>
              </a:ext>
            </a:extLst>
          </p:cNvPr>
          <p:cNvSpPr txBox="1"/>
          <p:nvPr>
            <p:custDataLst>
              <p:tags r:id="rId4"/>
            </p:custDataLst>
          </p:nvPr>
        </p:nvSpPr>
        <p:spPr>
          <a:xfrm>
            <a:off x="670560" y="254000"/>
            <a:ext cx="5569306" cy="52197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2.1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光镊简介</a:t>
            </a:r>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全息光镊应用</a:t>
            </a:r>
          </a:p>
        </p:txBody>
      </p:sp>
      <p:sp>
        <p:nvSpPr>
          <p:cNvPr id="6" name="灯片编号占位符 5">
            <a:extLst>
              <a:ext uri="{FF2B5EF4-FFF2-40B4-BE49-F238E27FC236}">
                <a16:creationId xmlns:a16="http://schemas.microsoft.com/office/drawing/2014/main" id="{5083FC63-1753-9AD2-106A-1F950CEBD0C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17</a:t>
            </a:fld>
            <a:endParaRPr lang="zh-CN" altLang="en-US">
              <a:solidFill>
                <a:srgbClr val="000000">
                  <a:tint val="75000"/>
                </a:srgbClr>
              </a:solidFill>
              <a:latin typeface="Arial"/>
              <a:ea typeface="微软雅黑"/>
            </a:endParaRPr>
          </a:p>
        </p:txBody>
      </p:sp>
      <p:grpSp>
        <p:nvGrpSpPr>
          <p:cNvPr id="11" name="组合 10">
            <a:extLst>
              <a:ext uri="{FF2B5EF4-FFF2-40B4-BE49-F238E27FC236}">
                <a16:creationId xmlns:a16="http://schemas.microsoft.com/office/drawing/2014/main" id="{357B26E2-4253-581E-7D8C-2629F9EC1B1A}"/>
              </a:ext>
            </a:extLst>
          </p:cNvPr>
          <p:cNvGrpSpPr/>
          <p:nvPr/>
        </p:nvGrpSpPr>
        <p:grpSpPr>
          <a:xfrm>
            <a:off x="822503" y="1725029"/>
            <a:ext cx="5273497" cy="4277456"/>
            <a:chOff x="1147851" y="1725029"/>
            <a:chExt cx="5273497" cy="4277456"/>
          </a:xfrm>
        </p:grpSpPr>
        <p:pic>
          <p:nvPicPr>
            <p:cNvPr id="3" name="图片 2">
              <a:extLst>
                <a:ext uri="{FF2B5EF4-FFF2-40B4-BE49-F238E27FC236}">
                  <a16:creationId xmlns:a16="http://schemas.microsoft.com/office/drawing/2014/main" id="{D2AB9424-93CF-8B03-F375-D532CF7F199E}"/>
                </a:ext>
              </a:extLst>
            </p:cNvPr>
            <p:cNvPicPr>
              <a:picLocks noChangeAspect="1"/>
            </p:cNvPicPr>
            <p:nvPr/>
          </p:nvPicPr>
          <p:blipFill>
            <a:blip r:embed="rId7"/>
            <a:stretch>
              <a:fillRect/>
            </a:stretch>
          </p:blipFill>
          <p:spPr>
            <a:xfrm>
              <a:off x="1147851" y="1725029"/>
              <a:ext cx="5273497" cy="3944454"/>
            </a:xfrm>
            <a:prstGeom prst="rect">
              <a:avLst/>
            </a:prstGeom>
          </p:spPr>
        </p:pic>
        <p:sp>
          <p:nvSpPr>
            <p:cNvPr id="7" name="文本框 6">
              <a:extLst>
                <a:ext uri="{FF2B5EF4-FFF2-40B4-BE49-F238E27FC236}">
                  <a16:creationId xmlns:a16="http://schemas.microsoft.com/office/drawing/2014/main" id="{B72166C9-E4BF-DAD1-3765-48DB088D2DF6}"/>
                </a:ext>
              </a:extLst>
            </p:cNvPr>
            <p:cNvSpPr txBox="1"/>
            <p:nvPr/>
          </p:nvSpPr>
          <p:spPr>
            <a:xfrm>
              <a:off x="1553780" y="5663931"/>
              <a:ext cx="4212020" cy="338554"/>
            </a:xfrm>
            <a:prstGeom prst="rect">
              <a:avLst/>
            </a:prstGeom>
            <a:noFill/>
          </p:spPr>
          <p:txBody>
            <a:bodyPr wrap="square">
              <a:spAutoFit/>
            </a:bodyPr>
            <a:lstStyle/>
            <a:p>
              <a:pPr algn="ctr"/>
              <a:r>
                <a:rPr lang="zh-CN" altLang="en-US" sz="1600" dirty="0">
                  <a:latin typeface="黑体" panose="02010609060101010101" pitchFamily="49" charset="-122"/>
                  <a:ea typeface="黑体" panose="02010609060101010101" pitchFamily="49" charset="-122"/>
                </a:rPr>
                <a:t>全息光镊在动物体内多粒子操控</a:t>
              </a:r>
            </a:p>
          </p:txBody>
        </p:sp>
      </p:grpSp>
      <p:sp>
        <p:nvSpPr>
          <p:cNvPr id="8" name="矩形 7">
            <a:extLst>
              <a:ext uri="{FF2B5EF4-FFF2-40B4-BE49-F238E27FC236}">
                <a16:creationId xmlns:a16="http://schemas.microsoft.com/office/drawing/2014/main" id="{F84C665F-5CE8-5216-64E2-AC444F79B130}"/>
              </a:ext>
            </a:extLst>
          </p:cNvPr>
          <p:cNvSpPr/>
          <p:nvPr/>
        </p:nvSpPr>
        <p:spPr>
          <a:xfrm>
            <a:off x="6316716" y="2077743"/>
            <a:ext cx="4950374" cy="599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活体斑马鱼体内微粒轴向操控</a:t>
            </a:r>
          </a:p>
        </p:txBody>
      </p:sp>
      <p:sp>
        <p:nvSpPr>
          <p:cNvPr id="9" name="矩形 8">
            <a:extLst>
              <a:ext uri="{FF2B5EF4-FFF2-40B4-BE49-F238E27FC236}">
                <a16:creationId xmlns:a16="http://schemas.microsoft.com/office/drawing/2014/main" id="{FF2B59D0-7B60-F55D-21B7-88199402E7EF}"/>
              </a:ext>
            </a:extLst>
          </p:cNvPr>
          <p:cNvSpPr/>
          <p:nvPr/>
        </p:nvSpPr>
        <p:spPr>
          <a:xfrm>
            <a:off x="6316716" y="3357469"/>
            <a:ext cx="4950374" cy="599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光镊对胚胎内三个捕获微粒同时操控</a:t>
            </a:r>
          </a:p>
        </p:txBody>
      </p:sp>
      <p:sp>
        <p:nvSpPr>
          <p:cNvPr id="10" name="矩形 9">
            <a:extLst>
              <a:ext uri="{FF2B5EF4-FFF2-40B4-BE49-F238E27FC236}">
                <a16:creationId xmlns:a16="http://schemas.microsoft.com/office/drawing/2014/main" id="{BCBD0D57-0467-39BF-799D-4EDBAFF1AFAE}"/>
              </a:ext>
            </a:extLst>
          </p:cNvPr>
          <p:cNvSpPr/>
          <p:nvPr/>
        </p:nvSpPr>
        <p:spPr>
          <a:xfrm>
            <a:off x="6316716" y="4673375"/>
            <a:ext cx="4950374" cy="599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光镊操控微粒主动施力改变斑马鱼细胞核形态</a:t>
            </a:r>
          </a:p>
        </p:txBody>
      </p:sp>
    </p:spTree>
    <p:extLst>
      <p:ext uri="{BB962C8B-B14F-4D97-AF65-F5344CB8AC3E}">
        <p14:creationId xmlns:p14="http://schemas.microsoft.com/office/powerpoint/2010/main" val="3358090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8" name="Title 1"/>
          <p:cNvSpPr txBox="1"/>
          <p:nvPr>
            <p:custDataLst>
              <p:tags r:id="rId3"/>
            </p:custDataLst>
          </p:nvPr>
        </p:nvSpPr>
        <p:spPr>
          <a:xfrm>
            <a:off x="670560" y="254000"/>
            <a:ext cx="5974710"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2.2</a:t>
            </a:r>
            <a:r>
              <a:rPr lang="en-US" altLang="zh-CN" sz="28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 </a:t>
            </a:r>
            <a:r>
              <a:rPr lang="zh-CN" altLang="en-US" sz="28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兰姆波驱动电机</a:t>
            </a: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4"/>
            </p:custDataLst>
          </p:nvPr>
        </p:nvPicPr>
        <p:blipFill>
          <a:blip r:embed="rId7"/>
          <a:srcRect/>
          <a:stretch>
            <a:fillRect/>
          </a:stretch>
        </p:blipFill>
        <p:spPr>
          <a:xfrm>
            <a:off x="8837295" y="191770"/>
            <a:ext cx="2995295" cy="628015"/>
          </a:xfrm>
          <a:prstGeom prst="rect">
            <a:avLst/>
          </a:prstGeom>
        </p:spPr>
      </p:pic>
      <p:pic>
        <p:nvPicPr>
          <p:cNvPr id="45" name="图片 44">
            <a:extLst>
              <a:ext uri="{FF2B5EF4-FFF2-40B4-BE49-F238E27FC236}">
                <a16:creationId xmlns:a16="http://schemas.microsoft.com/office/drawing/2014/main" id="{08BE22F6-F2FF-B7DF-4E14-539AADE63E2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3111" r="12488"/>
          <a:stretch/>
        </p:blipFill>
        <p:spPr>
          <a:xfrm>
            <a:off x="210004" y="4422350"/>
            <a:ext cx="2677570" cy="2024340"/>
          </a:xfrm>
          <a:prstGeom prst="rect">
            <a:avLst/>
          </a:prstGeom>
        </p:spPr>
      </p:pic>
      <p:pic>
        <p:nvPicPr>
          <p:cNvPr id="19" name="图片 18">
            <a:extLst>
              <a:ext uri="{FF2B5EF4-FFF2-40B4-BE49-F238E27FC236}">
                <a16:creationId xmlns:a16="http://schemas.microsoft.com/office/drawing/2014/main" id="{A73F8BBB-B85B-2EA5-22D8-D6DFBA120787}"/>
              </a:ext>
            </a:extLst>
          </p:cNvPr>
          <p:cNvPicPr>
            <a:picLocks noChangeAspect="1"/>
          </p:cNvPicPr>
          <p:nvPr/>
        </p:nvPicPr>
        <p:blipFill>
          <a:blip r:embed="rId9"/>
          <a:stretch>
            <a:fillRect/>
          </a:stretch>
        </p:blipFill>
        <p:spPr>
          <a:xfrm>
            <a:off x="101600" y="1053007"/>
            <a:ext cx="7460196" cy="3106526"/>
          </a:xfrm>
          <a:prstGeom prst="rect">
            <a:avLst/>
          </a:prstGeom>
        </p:spPr>
      </p:pic>
      <p:sp>
        <p:nvSpPr>
          <p:cNvPr id="3" name="文本框 2">
            <a:extLst>
              <a:ext uri="{FF2B5EF4-FFF2-40B4-BE49-F238E27FC236}">
                <a16:creationId xmlns:a16="http://schemas.microsoft.com/office/drawing/2014/main" id="{FA283DC1-1A0D-C796-049C-A0AC2313B30B}"/>
              </a:ext>
            </a:extLst>
          </p:cNvPr>
          <p:cNvSpPr txBox="1"/>
          <p:nvPr/>
        </p:nvSpPr>
        <p:spPr>
          <a:xfrm>
            <a:off x="8046296" y="5618653"/>
            <a:ext cx="4079452" cy="338554"/>
          </a:xfrm>
          <a:prstGeom prst="rect">
            <a:avLst/>
          </a:prstGeom>
          <a:noFill/>
        </p:spPr>
        <p:txBody>
          <a:bodyPr wrap="square">
            <a:spAutoFit/>
          </a:bodyPr>
          <a:lstStyle/>
          <a:p>
            <a:pPr algn="ctr"/>
            <a:r>
              <a:rPr lang="en-US" altLang="zh-CN" sz="1600" i="1" dirty="0">
                <a:latin typeface="Arial" panose="020B0604020202020204" pitchFamily="34" charset="0"/>
                <a:cs typeface="Arial" panose="020B0604020202020204" pitchFamily="34" charset="0"/>
              </a:rPr>
              <a:t>Science Advances.5(3),eaau8271(2019)</a:t>
            </a:r>
            <a:endParaRPr lang="zh-CN" altLang="en-US" sz="1600" i="1"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0C8DA68-4111-166E-98AD-066772A859BE}"/>
              </a:ext>
            </a:extLst>
          </p:cNvPr>
          <p:cNvSpPr txBox="1"/>
          <p:nvPr/>
        </p:nvSpPr>
        <p:spPr>
          <a:xfrm>
            <a:off x="3043412" y="4359306"/>
            <a:ext cx="4732705" cy="2122184"/>
          </a:xfrm>
          <a:prstGeom prst="rect">
            <a:avLst/>
          </a:prstGeom>
          <a:noFill/>
        </p:spPr>
        <p:txBody>
          <a:bodyPr wrap="square">
            <a:spAutoFit/>
          </a:bodyPr>
          <a:lstStyle/>
          <a:p>
            <a:pPr marL="285750" indent="-285750">
              <a:lnSpc>
                <a:spcPct val="125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每个光脉冲驱动金属板旋转一定角度</a:t>
            </a:r>
            <a:endParaRPr lang="en-US" altLang="zh-CN" dirty="0">
              <a:latin typeface="黑体" panose="02010609060101010101" pitchFamily="49" charset="-122"/>
              <a:ea typeface="黑体" panose="02010609060101010101" pitchFamily="49" charset="-122"/>
            </a:endParaRPr>
          </a:p>
          <a:p>
            <a:pPr marL="285750" indent="-285750">
              <a:lnSpc>
                <a:spcPct val="125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调节光脉冲的</a:t>
            </a:r>
            <a:r>
              <a:rPr lang="zh-CN" altLang="en-US" dirty="0">
                <a:solidFill>
                  <a:srgbClr val="FF0000"/>
                </a:solidFill>
                <a:latin typeface="黑体" panose="02010609060101010101" pitchFamily="49" charset="-122"/>
                <a:ea typeface="黑体" panose="02010609060101010101" pitchFamily="49" charset="-122"/>
              </a:rPr>
              <a:t>重复频率</a:t>
            </a:r>
            <a:r>
              <a:rPr lang="zh-CN" altLang="en-US" dirty="0">
                <a:latin typeface="黑体" panose="02010609060101010101" pitchFamily="49" charset="-122"/>
                <a:ea typeface="黑体" panose="02010609060101010101" pitchFamily="49" charset="-122"/>
              </a:rPr>
              <a:t>可以控制电机的旋转速度</a:t>
            </a:r>
            <a:endParaRPr lang="en-US" altLang="zh-CN" dirty="0">
              <a:latin typeface="黑体" panose="02010609060101010101" pitchFamily="49" charset="-122"/>
              <a:ea typeface="黑体" panose="02010609060101010101" pitchFamily="49" charset="-122"/>
            </a:endParaRPr>
          </a:p>
          <a:p>
            <a:pPr marL="285750" indent="-285750">
              <a:lnSpc>
                <a:spcPct val="125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脉冲光激发表面</a:t>
            </a:r>
            <a:r>
              <a:rPr lang="zh-CN" altLang="en-US" dirty="0">
                <a:solidFill>
                  <a:srgbClr val="FF0000"/>
                </a:solidFill>
                <a:latin typeface="黑体" panose="02010609060101010101" pitchFamily="49" charset="-122"/>
                <a:ea typeface="黑体" panose="02010609060101010101" pitchFamily="49" charset="-122"/>
              </a:rPr>
              <a:t>兰姆波</a:t>
            </a:r>
            <a:r>
              <a:rPr lang="zh-CN" altLang="en-US" dirty="0">
                <a:latin typeface="黑体" panose="02010609060101010101" pitchFamily="49" charset="-122"/>
                <a:ea typeface="黑体" panose="02010609060101010101" pitchFamily="49" charset="-122"/>
              </a:rPr>
              <a:t>，引起金属原子的膨胀和收缩，在径向黏附力的共同作用下，金属板做旋转运动</a:t>
            </a:r>
            <a:endParaRPr lang="en-US" altLang="zh-CN" dirty="0">
              <a:latin typeface="黑体" panose="02010609060101010101" pitchFamily="49" charset="-122"/>
              <a:ea typeface="黑体" panose="02010609060101010101" pitchFamily="49" charset="-122"/>
            </a:endParaRPr>
          </a:p>
        </p:txBody>
      </p:sp>
      <p:grpSp>
        <p:nvGrpSpPr>
          <p:cNvPr id="13" name="组合 12">
            <a:extLst>
              <a:ext uri="{FF2B5EF4-FFF2-40B4-BE49-F238E27FC236}">
                <a16:creationId xmlns:a16="http://schemas.microsoft.com/office/drawing/2014/main" id="{EB878F2C-3EF2-07AB-0E9B-D4BBB2F49A5D}"/>
              </a:ext>
            </a:extLst>
          </p:cNvPr>
          <p:cNvGrpSpPr/>
          <p:nvPr/>
        </p:nvGrpSpPr>
        <p:grpSpPr>
          <a:xfrm>
            <a:off x="8046296" y="1193301"/>
            <a:ext cx="3786294" cy="4212900"/>
            <a:chOff x="7829974" y="1476587"/>
            <a:chExt cx="3786294" cy="4212900"/>
          </a:xfrm>
        </p:grpSpPr>
        <p:sp>
          <p:nvSpPr>
            <p:cNvPr id="48" name="文本框 47">
              <a:extLst>
                <a:ext uri="{FF2B5EF4-FFF2-40B4-BE49-F238E27FC236}">
                  <a16:creationId xmlns:a16="http://schemas.microsoft.com/office/drawing/2014/main" id="{04B0674F-BFDF-C25B-7CE0-FCECABE83CD2}"/>
                </a:ext>
              </a:extLst>
            </p:cNvPr>
            <p:cNvSpPr txBox="1"/>
            <p:nvPr/>
          </p:nvSpPr>
          <p:spPr>
            <a:xfrm>
              <a:off x="8604866" y="5350933"/>
              <a:ext cx="2236510"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兰姆波驱动电机的机理</a:t>
              </a:r>
            </a:p>
          </p:txBody>
        </p:sp>
        <p:grpSp>
          <p:nvGrpSpPr>
            <p:cNvPr id="11" name="组合 10">
              <a:extLst>
                <a:ext uri="{FF2B5EF4-FFF2-40B4-BE49-F238E27FC236}">
                  <a16:creationId xmlns:a16="http://schemas.microsoft.com/office/drawing/2014/main" id="{FF69F20C-FB1B-27D4-2CD5-1274606A9078}"/>
                </a:ext>
              </a:extLst>
            </p:cNvPr>
            <p:cNvGrpSpPr/>
            <p:nvPr/>
          </p:nvGrpSpPr>
          <p:grpSpPr>
            <a:xfrm>
              <a:off x="7829974" y="1476587"/>
              <a:ext cx="3786294" cy="3874346"/>
              <a:chOff x="7829974" y="1476587"/>
              <a:chExt cx="3786294" cy="3874346"/>
            </a:xfrm>
          </p:grpSpPr>
          <p:grpSp>
            <p:nvGrpSpPr>
              <p:cNvPr id="7" name="组合 6">
                <a:extLst>
                  <a:ext uri="{FF2B5EF4-FFF2-40B4-BE49-F238E27FC236}">
                    <a16:creationId xmlns:a16="http://schemas.microsoft.com/office/drawing/2014/main" id="{FE6E4A53-BAF6-3000-4E3B-5DA662238E42}"/>
                  </a:ext>
                </a:extLst>
              </p:cNvPr>
              <p:cNvGrpSpPr/>
              <p:nvPr/>
            </p:nvGrpSpPr>
            <p:grpSpPr>
              <a:xfrm>
                <a:off x="7829974" y="1476587"/>
                <a:ext cx="3786294" cy="3874346"/>
                <a:chOff x="7829974" y="1476587"/>
                <a:chExt cx="3786294" cy="3874346"/>
              </a:xfrm>
            </p:grpSpPr>
            <p:pic>
              <p:nvPicPr>
                <p:cNvPr id="34" name="图片 33">
                  <a:extLst>
                    <a:ext uri="{FF2B5EF4-FFF2-40B4-BE49-F238E27FC236}">
                      <a16:creationId xmlns:a16="http://schemas.microsoft.com/office/drawing/2014/main" id="{E0B3C91E-BAE2-C116-EB62-788D29ADC7A3}"/>
                    </a:ext>
                  </a:extLst>
                </p:cNvPr>
                <p:cNvPicPr>
                  <a:picLocks noChangeAspect="1"/>
                </p:cNvPicPr>
                <p:nvPr/>
              </p:nvPicPr>
              <p:blipFill>
                <a:blip r:embed="rId10"/>
                <a:stretch>
                  <a:fillRect/>
                </a:stretch>
              </p:blipFill>
              <p:spPr>
                <a:xfrm>
                  <a:off x="7892745" y="1581531"/>
                  <a:ext cx="3613336" cy="1676486"/>
                </a:xfrm>
                <a:prstGeom prst="rect">
                  <a:avLst/>
                </a:prstGeom>
              </p:spPr>
            </p:pic>
            <p:pic>
              <p:nvPicPr>
                <p:cNvPr id="43" name="图片 42">
                  <a:extLst>
                    <a:ext uri="{FF2B5EF4-FFF2-40B4-BE49-F238E27FC236}">
                      <a16:creationId xmlns:a16="http://schemas.microsoft.com/office/drawing/2014/main" id="{1FF4EE66-2023-75E3-D318-BCD81D91464B}"/>
                    </a:ext>
                  </a:extLst>
                </p:cNvPr>
                <p:cNvPicPr>
                  <a:picLocks noChangeAspect="1"/>
                </p:cNvPicPr>
                <p:nvPr/>
              </p:nvPicPr>
              <p:blipFill>
                <a:blip r:embed="rId11"/>
                <a:stretch>
                  <a:fillRect/>
                </a:stretch>
              </p:blipFill>
              <p:spPr>
                <a:xfrm>
                  <a:off x="8665151" y="3568231"/>
                  <a:ext cx="2298818" cy="1708238"/>
                </a:xfrm>
                <a:prstGeom prst="rect">
                  <a:avLst/>
                </a:prstGeom>
              </p:spPr>
            </p:pic>
            <p:sp>
              <p:nvSpPr>
                <p:cNvPr id="46" name="矩形: 圆角 45">
                  <a:extLst>
                    <a:ext uri="{FF2B5EF4-FFF2-40B4-BE49-F238E27FC236}">
                      <a16:creationId xmlns:a16="http://schemas.microsoft.com/office/drawing/2014/main" id="{9C505F3F-37AF-8DDD-56DC-C81C6C46CCB2}"/>
                    </a:ext>
                  </a:extLst>
                </p:cNvPr>
                <p:cNvSpPr/>
                <p:nvPr/>
              </p:nvSpPr>
              <p:spPr>
                <a:xfrm>
                  <a:off x="7829974" y="1476587"/>
                  <a:ext cx="3786294" cy="3874346"/>
                </a:xfrm>
                <a:prstGeom prst="roundRect">
                  <a:avLst>
                    <a:gd name="adj" fmla="val 5823"/>
                  </a:avLst>
                </a:prstGeom>
                <a:noFill/>
                <a:ln w="12700">
                  <a:solidFill>
                    <a:srgbClr val="8DCA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箭头连接符 8">
                <a:extLst>
                  <a:ext uri="{FF2B5EF4-FFF2-40B4-BE49-F238E27FC236}">
                    <a16:creationId xmlns:a16="http://schemas.microsoft.com/office/drawing/2014/main" id="{DB072C07-F203-F00A-6AAD-B3A608D20A7F}"/>
                  </a:ext>
                </a:extLst>
              </p:cNvPr>
              <p:cNvCxnSpPr/>
              <p:nvPr/>
            </p:nvCxnSpPr>
            <p:spPr>
              <a:xfrm>
                <a:off x="9699413" y="4483100"/>
                <a:ext cx="0" cy="4127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9DD7657-FC50-B891-FB79-585FF1830148}"/>
                  </a:ext>
                </a:extLst>
              </p:cNvPr>
              <p:cNvSpPr txBox="1"/>
              <p:nvPr/>
            </p:nvSpPr>
            <p:spPr>
              <a:xfrm>
                <a:off x="9690596" y="4532255"/>
                <a:ext cx="1207383" cy="276999"/>
              </a:xfrm>
              <a:prstGeom prst="rect">
                <a:avLst/>
              </a:prstGeom>
              <a:noFill/>
            </p:spPr>
            <p:txBody>
              <a:bodyPr wrap="none" rtlCol="0">
                <a:spAutoFit/>
              </a:bodyPr>
              <a:lstStyle/>
              <a:p>
                <a:pPr algn="ctr"/>
                <a:r>
                  <a:rPr lang="en-US" altLang="zh-CN" sz="1200" dirty="0">
                    <a:solidFill>
                      <a:srgbClr val="00B050"/>
                    </a:solidFill>
                    <a:latin typeface="Arial" panose="020B0604020202020204" pitchFamily="34" charset="0"/>
                    <a:ea typeface="黑体" panose="02010609060101010101" pitchFamily="49" charset="-122"/>
                    <a:cs typeface="Arial" panose="020B0604020202020204" pitchFamily="34" charset="0"/>
                  </a:rPr>
                  <a:t>Adhesion force</a:t>
                </a:r>
                <a:endParaRPr lang="zh-CN" altLang="en-US" sz="1200" dirty="0">
                  <a:solidFill>
                    <a:srgbClr val="00B050"/>
                  </a:solidFill>
                  <a:latin typeface="Arial" panose="020B0604020202020204" pitchFamily="34" charset="0"/>
                  <a:ea typeface="黑体" panose="02010609060101010101" pitchFamily="49" charset="-122"/>
                  <a:cs typeface="Arial" panose="020B0604020202020204" pitchFamily="34" charset="0"/>
                </a:endParaRPr>
              </a:p>
            </p:txBody>
          </p:sp>
        </p:grpSp>
      </p:grpSp>
      <p:sp>
        <p:nvSpPr>
          <p:cNvPr id="2" name="文本框 1">
            <a:extLst>
              <a:ext uri="{FF2B5EF4-FFF2-40B4-BE49-F238E27FC236}">
                <a16:creationId xmlns:a16="http://schemas.microsoft.com/office/drawing/2014/main" id="{8768B72F-3A72-D024-35BE-2DD6F75E8D0B}"/>
              </a:ext>
            </a:extLst>
          </p:cNvPr>
          <p:cNvSpPr txBox="1"/>
          <p:nvPr/>
        </p:nvSpPr>
        <p:spPr>
          <a:xfrm>
            <a:off x="-92951" y="6418445"/>
            <a:ext cx="3283479" cy="338554"/>
          </a:xfrm>
          <a:prstGeom prst="rect">
            <a:avLst/>
          </a:prstGeom>
          <a:noFill/>
        </p:spPr>
        <p:txBody>
          <a:bodyPr wrap="square" rtlCol="0">
            <a:spAutoFit/>
          </a:bodyPr>
          <a:lstStyle/>
          <a:p>
            <a:pPr algn="ctr"/>
            <a:r>
              <a:rPr lang="zh-CN" altLang="en-US" sz="1600" dirty="0">
                <a:latin typeface="Arial" panose="020B0604020202020204" pitchFamily="34" charset="0"/>
                <a:ea typeface="黑体" panose="02010609060101010101" pitchFamily="49" charset="-122"/>
                <a:cs typeface="Arial" panose="020B0604020202020204" pitchFamily="34" charset="0"/>
              </a:rPr>
              <a:t>电机旋转动画</a:t>
            </a:r>
            <a:r>
              <a:rPr lang="en-US" altLang="zh-CN" sz="1600" dirty="0">
                <a:latin typeface="Arial" panose="020B0604020202020204" pitchFamily="34" charset="0"/>
                <a:ea typeface="黑体" panose="02010609060101010101" pitchFamily="49" charset="-122"/>
                <a:cs typeface="Arial" panose="020B0604020202020204" pitchFamily="34" charset="0"/>
              </a:rPr>
              <a:t>(</a:t>
            </a:r>
            <a:r>
              <a:rPr lang="zh-CN" altLang="en-US" sz="1600" dirty="0">
                <a:latin typeface="Arial" panose="020B0604020202020204" pitchFamily="34" charset="0"/>
                <a:ea typeface="黑体" panose="02010609060101010101" pitchFamily="49" charset="-122"/>
                <a:cs typeface="Arial" panose="020B0604020202020204" pitchFamily="34" charset="0"/>
              </a:rPr>
              <a:t>重复频率</a:t>
            </a:r>
            <a:r>
              <a:rPr lang="en-US" altLang="zh-CN" sz="1600" dirty="0">
                <a:latin typeface="Arial" panose="020B0604020202020204" pitchFamily="34" charset="0"/>
                <a:ea typeface="黑体" panose="02010609060101010101" pitchFamily="49" charset="-122"/>
                <a:cs typeface="Arial" panose="020B0604020202020204" pitchFamily="34" charset="0"/>
              </a:rPr>
              <a:t>:2 kHz)</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4" name="灯片编号占位符 5">
            <a:extLst>
              <a:ext uri="{FF2B5EF4-FFF2-40B4-BE49-F238E27FC236}">
                <a16:creationId xmlns:a16="http://schemas.microsoft.com/office/drawing/2014/main" id="{79E61257-E3CD-CE5A-A7A4-74179E21D05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18</a:t>
            </a:fld>
            <a:endParaRPr lang="zh-CN" altLang="en-US">
              <a:solidFill>
                <a:srgbClr val="000000">
                  <a:tint val="75000"/>
                </a:srgbClr>
              </a:solidFill>
              <a:latin typeface="Arial"/>
              <a:ea typeface="微软雅黑"/>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6"/>
          <a:srcRect/>
          <a:stretch>
            <a:fillRect/>
          </a:stretch>
        </p:blipFill>
        <p:spPr>
          <a:xfrm>
            <a:off x="8837295" y="191770"/>
            <a:ext cx="2995295" cy="628015"/>
          </a:xfrm>
          <a:prstGeom prst="rect">
            <a:avLst/>
          </a:prstGeom>
        </p:spPr>
      </p:pic>
      <p:grpSp>
        <p:nvGrpSpPr>
          <p:cNvPr id="12" name="组合 11">
            <a:extLst>
              <a:ext uri="{FF2B5EF4-FFF2-40B4-BE49-F238E27FC236}">
                <a16:creationId xmlns:a16="http://schemas.microsoft.com/office/drawing/2014/main" id="{93668415-52D3-78C6-3A45-12639CDC80C8}"/>
              </a:ext>
            </a:extLst>
          </p:cNvPr>
          <p:cNvGrpSpPr/>
          <p:nvPr/>
        </p:nvGrpSpPr>
        <p:grpSpPr>
          <a:xfrm>
            <a:off x="5674549" y="1244599"/>
            <a:ext cx="5785932" cy="3623919"/>
            <a:chOff x="5762602" y="1801706"/>
            <a:chExt cx="5785932" cy="3623919"/>
          </a:xfrm>
        </p:grpSpPr>
        <p:pic>
          <p:nvPicPr>
            <p:cNvPr id="3" name="图片 2">
              <a:extLst>
                <a:ext uri="{FF2B5EF4-FFF2-40B4-BE49-F238E27FC236}">
                  <a16:creationId xmlns:a16="http://schemas.microsoft.com/office/drawing/2014/main" id="{D660F50A-E55B-1EC7-E56D-9C14558E06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2602" y="1801706"/>
              <a:ext cx="5785932" cy="3254587"/>
            </a:xfrm>
            <a:prstGeom prst="rect">
              <a:avLst/>
            </a:prstGeom>
          </p:spPr>
        </p:pic>
        <p:sp>
          <p:nvSpPr>
            <p:cNvPr id="5" name="文本框 4">
              <a:extLst>
                <a:ext uri="{FF2B5EF4-FFF2-40B4-BE49-F238E27FC236}">
                  <a16:creationId xmlns:a16="http://schemas.microsoft.com/office/drawing/2014/main" id="{EABDCBB8-BD0F-981E-6D3A-465D189C134D}"/>
                </a:ext>
              </a:extLst>
            </p:cNvPr>
            <p:cNvSpPr txBox="1"/>
            <p:nvPr/>
          </p:nvSpPr>
          <p:spPr>
            <a:xfrm>
              <a:off x="6892424" y="5056293"/>
              <a:ext cx="3526288"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激光扫描微镜实验</a:t>
              </a:r>
            </a:p>
          </p:txBody>
        </p:sp>
      </p:grpSp>
      <p:grpSp>
        <p:nvGrpSpPr>
          <p:cNvPr id="11" name="组合 10">
            <a:extLst>
              <a:ext uri="{FF2B5EF4-FFF2-40B4-BE49-F238E27FC236}">
                <a16:creationId xmlns:a16="http://schemas.microsoft.com/office/drawing/2014/main" id="{10430567-E51C-9AC0-A2AD-23303DB24392}"/>
              </a:ext>
            </a:extLst>
          </p:cNvPr>
          <p:cNvGrpSpPr/>
          <p:nvPr/>
        </p:nvGrpSpPr>
        <p:grpSpPr>
          <a:xfrm>
            <a:off x="581025" y="1244599"/>
            <a:ext cx="4559935" cy="4666826"/>
            <a:chOff x="581025" y="1334347"/>
            <a:chExt cx="4559935" cy="4666826"/>
          </a:xfrm>
        </p:grpSpPr>
        <p:pic>
          <p:nvPicPr>
            <p:cNvPr id="7" name="图片 6">
              <a:extLst>
                <a:ext uri="{FF2B5EF4-FFF2-40B4-BE49-F238E27FC236}">
                  <a16:creationId xmlns:a16="http://schemas.microsoft.com/office/drawing/2014/main" id="{4B0C7177-DA91-F6F8-33BC-C2986215944E}"/>
                </a:ext>
              </a:extLst>
            </p:cNvPr>
            <p:cNvPicPr>
              <a:picLocks noChangeAspect="1"/>
            </p:cNvPicPr>
            <p:nvPr/>
          </p:nvPicPr>
          <p:blipFill>
            <a:blip r:embed="rId8"/>
            <a:stretch>
              <a:fillRect/>
            </a:stretch>
          </p:blipFill>
          <p:spPr>
            <a:xfrm>
              <a:off x="731519" y="1483360"/>
              <a:ext cx="4007056" cy="2013053"/>
            </a:xfrm>
            <a:prstGeom prst="rect">
              <a:avLst/>
            </a:prstGeom>
          </p:spPr>
        </p:pic>
        <p:pic>
          <p:nvPicPr>
            <p:cNvPr id="9" name="图片 8">
              <a:extLst>
                <a:ext uri="{FF2B5EF4-FFF2-40B4-BE49-F238E27FC236}">
                  <a16:creationId xmlns:a16="http://schemas.microsoft.com/office/drawing/2014/main" id="{4BD682A1-839D-C6BB-8B9C-F504972CD7AA}"/>
                </a:ext>
              </a:extLst>
            </p:cNvPr>
            <p:cNvPicPr>
              <a:picLocks noChangeAspect="1"/>
            </p:cNvPicPr>
            <p:nvPr/>
          </p:nvPicPr>
          <p:blipFill>
            <a:blip r:embed="rId9"/>
            <a:stretch>
              <a:fillRect/>
            </a:stretch>
          </p:blipFill>
          <p:spPr>
            <a:xfrm>
              <a:off x="855350" y="3653099"/>
              <a:ext cx="3759393" cy="2152761"/>
            </a:xfrm>
            <a:prstGeom prst="rect">
              <a:avLst/>
            </a:prstGeom>
          </p:spPr>
        </p:pic>
        <p:sp>
          <p:nvSpPr>
            <p:cNvPr id="10" name="矩形: 圆角 9">
              <a:extLst>
                <a:ext uri="{FF2B5EF4-FFF2-40B4-BE49-F238E27FC236}">
                  <a16:creationId xmlns:a16="http://schemas.microsoft.com/office/drawing/2014/main" id="{2A18CE80-E49C-B71D-9496-DED43F03D247}"/>
                </a:ext>
              </a:extLst>
            </p:cNvPr>
            <p:cNvSpPr/>
            <p:nvPr/>
          </p:nvSpPr>
          <p:spPr>
            <a:xfrm>
              <a:off x="581025" y="1334347"/>
              <a:ext cx="4559935" cy="4666826"/>
            </a:xfrm>
            <a:prstGeom prst="roundRect">
              <a:avLst>
                <a:gd name="adj" fmla="val 5823"/>
              </a:avLst>
            </a:prstGeom>
            <a:noFill/>
            <a:ln w="12700">
              <a:solidFill>
                <a:srgbClr val="8DCA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3760CFD9-79D5-7D34-CCF6-6D935F331CAB}"/>
              </a:ext>
            </a:extLst>
          </p:cNvPr>
          <p:cNvSpPr txBox="1"/>
          <p:nvPr/>
        </p:nvSpPr>
        <p:spPr>
          <a:xfrm>
            <a:off x="5674549" y="5041773"/>
            <a:ext cx="5785932" cy="1083438"/>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激光点沿</a:t>
            </a:r>
            <a:r>
              <a:rPr lang="en-US" altLang="zh-CN" dirty="0">
                <a:latin typeface="黑体" panose="02010609060101010101" pitchFamily="49" charset="-122"/>
                <a:ea typeface="黑体" panose="02010609060101010101" pitchFamily="49" charset="-122"/>
              </a:rPr>
              <a:t>y</a:t>
            </a:r>
            <a:r>
              <a:rPr lang="zh-CN" altLang="en-US" dirty="0">
                <a:latin typeface="黑体" panose="02010609060101010101" pitchFamily="49" charset="-122"/>
                <a:ea typeface="黑体" panose="02010609060101010101" pitchFamily="49" charset="-122"/>
              </a:rPr>
              <a:t>轴移动的距离与金属板的旋转角度有关</a:t>
            </a:r>
            <a:endParaRPr lang="en-US" altLang="zh-CN" dirty="0">
              <a:latin typeface="黑体" panose="02010609060101010101" pitchFamily="49" charset="-122"/>
              <a:ea typeface="黑体" panose="02010609060101010101" pitchFamily="49" charset="-122"/>
            </a:endParaRPr>
          </a:p>
          <a:p>
            <a:pPr marL="285750" indent="-285750">
              <a:lnSpc>
                <a:spcPct val="125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电机可以用作微镜来</a:t>
            </a:r>
            <a:r>
              <a:rPr lang="zh-CN" altLang="en-US" dirty="0">
                <a:solidFill>
                  <a:srgbClr val="FF0000"/>
                </a:solidFill>
                <a:latin typeface="黑体" panose="02010609060101010101" pitchFamily="49" charset="-122"/>
                <a:ea typeface="黑体" panose="02010609060101010101" pitchFamily="49" charset="-122"/>
              </a:rPr>
              <a:t>偏转光束</a:t>
            </a:r>
            <a:r>
              <a:rPr lang="zh-CN" altLang="en-US" dirty="0">
                <a:latin typeface="黑体" panose="02010609060101010101" pitchFamily="49" charset="-122"/>
                <a:ea typeface="黑体" panose="02010609060101010101" pitchFamily="49" charset="-122"/>
              </a:rPr>
              <a:t>，可用于集成微光电机电系统和微型激光雷达系统的激光扫描</a:t>
            </a:r>
          </a:p>
        </p:txBody>
      </p:sp>
      <p:sp>
        <p:nvSpPr>
          <p:cNvPr id="15" name="文本框 14">
            <a:extLst>
              <a:ext uri="{FF2B5EF4-FFF2-40B4-BE49-F238E27FC236}">
                <a16:creationId xmlns:a16="http://schemas.microsoft.com/office/drawing/2014/main" id="{5CE20395-809B-F002-D5FE-BE27127FF5E0}"/>
              </a:ext>
            </a:extLst>
          </p:cNvPr>
          <p:cNvSpPr txBox="1"/>
          <p:nvPr/>
        </p:nvSpPr>
        <p:spPr>
          <a:xfrm>
            <a:off x="1422712" y="5911425"/>
            <a:ext cx="2624668" cy="369332"/>
          </a:xfrm>
          <a:prstGeom prst="rect">
            <a:avLst/>
          </a:prstGeom>
          <a:noFill/>
        </p:spPr>
        <p:txBody>
          <a:bodyPr wrap="square">
            <a:spAutoFit/>
          </a:bodyPr>
          <a:lstStyle/>
          <a:p>
            <a:pPr algn="ctr"/>
            <a:r>
              <a:rPr lang="zh-CN" altLang="en-US" dirty="0">
                <a:latin typeface="黑体" panose="02010609060101010101" pitchFamily="49" charset="-122"/>
                <a:ea typeface="黑体" panose="02010609060101010101" pitchFamily="49" charset="-122"/>
              </a:rPr>
              <a:t>激光扫描微镜原理</a:t>
            </a:r>
            <a:endParaRPr lang="zh-CN" altLang="en-US" dirty="0"/>
          </a:p>
        </p:txBody>
      </p:sp>
      <p:sp>
        <p:nvSpPr>
          <p:cNvPr id="4" name="灯片编号占位符 5">
            <a:extLst>
              <a:ext uri="{FF2B5EF4-FFF2-40B4-BE49-F238E27FC236}">
                <a16:creationId xmlns:a16="http://schemas.microsoft.com/office/drawing/2014/main" id="{7E810E40-9301-B4DE-010D-F1EE63A4A81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19</a:t>
            </a:fld>
            <a:endParaRPr lang="zh-CN" altLang="en-US">
              <a:solidFill>
                <a:srgbClr val="000000">
                  <a:tint val="75000"/>
                </a:srgbClr>
              </a:solidFill>
              <a:latin typeface="Arial"/>
              <a:ea typeface="微软雅黑"/>
            </a:endParaRPr>
          </a:p>
        </p:txBody>
      </p:sp>
      <p:sp>
        <p:nvSpPr>
          <p:cNvPr id="14" name="矩形: 圆角 13">
            <a:extLst>
              <a:ext uri="{FF2B5EF4-FFF2-40B4-BE49-F238E27FC236}">
                <a16:creationId xmlns:a16="http://schemas.microsoft.com/office/drawing/2014/main" id="{5C58280B-A1CA-FB34-14AE-24A682906144}"/>
              </a:ext>
            </a:extLst>
          </p:cNvPr>
          <p:cNvSpPr/>
          <p:nvPr/>
        </p:nvSpPr>
        <p:spPr>
          <a:xfrm>
            <a:off x="6434477" y="6280757"/>
            <a:ext cx="4266075" cy="42423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应用广泛，前景很不错，大有可为！</a:t>
            </a:r>
          </a:p>
        </p:txBody>
      </p:sp>
      <p:sp>
        <p:nvSpPr>
          <p:cNvPr id="6" name="Title 1">
            <a:extLst>
              <a:ext uri="{FF2B5EF4-FFF2-40B4-BE49-F238E27FC236}">
                <a16:creationId xmlns:a16="http://schemas.microsoft.com/office/drawing/2014/main" id="{BF2479A0-88F2-C342-3A71-F739B7FB4ACA}"/>
              </a:ext>
            </a:extLst>
          </p:cNvPr>
          <p:cNvSpPr txBox="1"/>
          <p:nvPr>
            <p:custDataLst>
              <p:tags r:id="rId4"/>
            </p:custDataLst>
          </p:nvPr>
        </p:nvSpPr>
        <p:spPr>
          <a:xfrm>
            <a:off x="670560" y="254000"/>
            <a:ext cx="5974710"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2.2</a:t>
            </a:r>
            <a:r>
              <a:rPr lang="en-US" altLang="zh-CN" sz="28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 </a:t>
            </a:r>
            <a:r>
              <a:rPr lang="zh-CN" altLang="en-US" sz="28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兰姆波驱动电机</a:t>
            </a:r>
          </a:p>
        </p:txBody>
      </p:sp>
    </p:spTree>
    <p:extLst>
      <p:ext uri="{BB962C8B-B14F-4D97-AF65-F5344CB8AC3E}">
        <p14:creationId xmlns:p14="http://schemas.microsoft.com/office/powerpoint/2010/main" val="3674353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a:off x="0" y="0"/>
            <a:ext cx="12192000" cy="3022600"/>
          </a:xfrm>
          <a:prstGeom prst="rect">
            <a:avLst/>
          </a:prstGeom>
          <a:noFill/>
          <a:ln>
            <a:noFill/>
          </a:ln>
        </p:spPr>
        <p:txBody>
          <a:bodyPr vert="horz" wrap="square" lIns="91440" tIns="45720" rIns="91440" bIns="45720" numCol="1" anchor="t" anchorCtr="0" compatLnSpc="1"/>
          <a:lstStyle/>
          <a:p>
            <a:endParaRPr lang="zh-CN" altLang="en-US">
              <a:solidFill>
                <a:schemeClr val="tx1"/>
              </a:solidFill>
            </a:endParaRPr>
          </a:p>
        </p:txBody>
      </p:sp>
      <p:cxnSp>
        <p:nvCxnSpPr>
          <p:cNvPr id="9" name="直接连接符 8"/>
          <p:cNvCxnSpPr/>
          <p:nvPr/>
        </p:nvCxnSpPr>
        <p:spPr>
          <a:xfrm>
            <a:off x="1551654" y="1007542"/>
            <a:ext cx="485774" cy="0"/>
          </a:xfrm>
          <a:prstGeom prst="line">
            <a:avLst/>
          </a:prstGeom>
          <a:ln w="571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65715" y="507542"/>
            <a:ext cx="2512060" cy="460375"/>
          </a:xfrm>
          <a:prstGeom prst="rect">
            <a:avLst/>
          </a:prstGeom>
        </p:spPr>
        <p:txBody>
          <a:bodyPr wrap="none">
            <a:spAutoFit/>
          </a:bodyPr>
          <a:lstStyle/>
          <a:p>
            <a:r>
              <a:rPr lang="en-US" altLang="zh-CN" sz="2400">
                <a:solidFill>
                  <a:schemeClr val="bg1">
                    <a:alpha val="10000"/>
                  </a:schemeClr>
                </a:solidFill>
                <a:latin typeface="Times New Roman" panose="02020603050405020304" charset="0"/>
                <a:ea typeface="思源黑体" panose="020B0400000000000000" pitchFamily="34" charset="-122"/>
              </a:rPr>
              <a:t>CATALOG PAGE</a:t>
            </a:r>
          </a:p>
        </p:txBody>
      </p:sp>
      <p:grpSp>
        <p:nvGrpSpPr>
          <p:cNvPr id="11" name="组合 10">
            <a:extLst>
              <a:ext uri="{FF2B5EF4-FFF2-40B4-BE49-F238E27FC236}">
                <a16:creationId xmlns:a16="http://schemas.microsoft.com/office/drawing/2014/main" id="{B0217398-0945-096F-3384-792D9EF86015}"/>
              </a:ext>
            </a:extLst>
          </p:cNvPr>
          <p:cNvGrpSpPr/>
          <p:nvPr/>
        </p:nvGrpSpPr>
        <p:grpSpPr>
          <a:xfrm>
            <a:off x="5024413" y="1231795"/>
            <a:ext cx="4725434" cy="937469"/>
            <a:chOff x="4336790" y="899337"/>
            <a:chExt cx="4725434" cy="937469"/>
          </a:xfrm>
        </p:grpSpPr>
        <p:sp>
          <p:nvSpPr>
            <p:cNvPr id="14" name="椭圆 13"/>
            <p:cNvSpPr/>
            <p:nvPr/>
          </p:nvSpPr>
          <p:spPr>
            <a:xfrm>
              <a:off x="4336790" y="899337"/>
              <a:ext cx="937469" cy="9374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01</a:t>
              </a:r>
              <a:endParaRPr lang="zh-CN" altLang="en-US" sz="3200" dirty="0"/>
            </a:p>
          </p:txBody>
        </p:sp>
        <p:sp>
          <p:nvSpPr>
            <p:cNvPr id="18" name="文本框 17"/>
            <p:cNvSpPr txBox="1"/>
            <p:nvPr/>
          </p:nvSpPr>
          <p:spPr>
            <a:xfrm>
              <a:off x="5455138" y="1106461"/>
              <a:ext cx="3607086" cy="523220"/>
            </a:xfrm>
            <a:prstGeom prst="rect">
              <a:avLst/>
            </a:prstGeom>
            <a:noFill/>
          </p:spPr>
          <p:txBody>
            <a:bodyPr wrap="square" rtlCol="0">
              <a:spAutoFit/>
            </a:bodyPr>
            <a:lstStyle/>
            <a:p>
              <a:r>
                <a:rPr lang="zh-CN" altLang="en-US" sz="2800" dirty="0">
                  <a:solidFill>
                    <a:schemeClr val="accent1"/>
                  </a:solidFill>
                  <a:latin typeface="黑体" panose="02010609060101010101" pitchFamily="49" charset="-122"/>
                  <a:ea typeface="黑体" panose="02010609060101010101" pitchFamily="49" charset="-122"/>
                </a:rPr>
                <a:t>轨道角动量</a:t>
              </a:r>
            </a:p>
          </p:txBody>
        </p:sp>
      </p:grpSp>
      <p:grpSp>
        <p:nvGrpSpPr>
          <p:cNvPr id="13" name="组合 12">
            <a:extLst>
              <a:ext uri="{FF2B5EF4-FFF2-40B4-BE49-F238E27FC236}">
                <a16:creationId xmlns:a16="http://schemas.microsoft.com/office/drawing/2014/main" id="{D5C92066-CC0E-2E3C-CBBB-4DB44A18F0E8}"/>
              </a:ext>
            </a:extLst>
          </p:cNvPr>
          <p:cNvGrpSpPr/>
          <p:nvPr/>
        </p:nvGrpSpPr>
        <p:grpSpPr>
          <a:xfrm>
            <a:off x="5022556" y="2540353"/>
            <a:ext cx="4172105" cy="937469"/>
            <a:chOff x="4334933" y="2410637"/>
            <a:chExt cx="4172105" cy="937469"/>
          </a:xfrm>
        </p:grpSpPr>
        <p:sp>
          <p:nvSpPr>
            <p:cNvPr id="29" name="椭圆 28"/>
            <p:cNvSpPr/>
            <p:nvPr/>
          </p:nvSpPr>
          <p:spPr>
            <a:xfrm>
              <a:off x="4334933" y="2410637"/>
              <a:ext cx="937469" cy="9374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02</a:t>
              </a:r>
              <a:endParaRPr lang="zh-CN" altLang="en-US" sz="3200" dirty="0"/>
            </a:p>
          </p:txBody>
        </p:sp>
        <p:sp>
          <p:nvSpPr>
            <p:cNvPr id="31" name="文本框 30"/>
            <p:cNvSpPr txBox="1"/>
            <p:nvPr/>
          </p:nvSpPr>
          <p:spPr>
            <a:xfrm>
              <a:off x="5453281" y="2617761"/>
              <a:ext cx="3053757" cy="523220"/>
            </a:xfrm>
            <a:prstGeom prst="rect">
              <a:avLst/>
            </a:prstGeom>
            <a:noFill/>
          </p:spPr>
          <p:txBody>
            <a:bodyPr wrap="square" rtlCol="0">
              <a:spAutoFit/>
            </a:bodyPr>
            <a:lstStyle/>
            <a:p>
              <a:r>
                <a:rPr lang="zh-CN" altLang="en-US" sz="2800" dirty="0">
                  <a:solidFill>
                    <a:schemeClr val="accent1"/>
                  </a:solidFill>
                  <a:latin typeface="黑体" panose="02010609060101010101" pitchFamily="49" charset="-122"/>
                  <a:ea typeface="黑体" panose="02010609060101010101" pitchFamily="49" charset="-122"/>
                </a:rPr>
                <a:t>光学操控</a:t>
              </a:r>
            </a:p>
          </p:txBody>
        </p:sp>
      </p:grpSp>
      <p:grpSp>
        <p:nvGrpSpPr>
          <p:cNvPr id="16" name="组合 15">
            <a:extLst>
              <a:ext uri="{FF2B5EF4-FFF2-40B4-BE49-F238E27FC236}">
                <a16:creationId xmlns:a16="http://schemas.microsoft.com/office/drawing/2014/main" id="{B8665842-7A07-3624-147E-F7C638AF8791}"/>
              </a:ext>
            </a:extLst>
          </p:cNvPr>
          <p:cNvGrpSpPr/>
          <p:nvPr/>
        </p:nvGrpSpPr>
        <p:grpSpPr>
          <a:xfrm>
            <a:off x="5022556" y="3848911"/>
            <a:ext cx="5350399" cy="937469"/>
            <a:chOff x="4334933" y="3921937"/>
            <a:chExt cx="5350399" cy="937469"/>
          </a:xfrm>
        </p:grpSpPr>
        <p:sp>
          <p:nvSpPr>
            <p:cNvPr id="34" name="椭圆 33"/>
            <p:cNvSpPr/>
            <p:nvPr/>
          </p:nvSpPr>
          <p:spPr>
            <a:xfrm>
              <a:off x="4334933" y="3921937"/>
              <a:ext cx="937469" cy="9374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03</a:t>
              </a:r>
              <a:endParaRPr lang="zh-CN" altLang="en-US" sz="3200" dirty="0"/>
            </a:p>
          </p:txBody>
        </p:sp>
        <p:sp>
          <p:nvSpPr>
            <p:cNvPr id="36" name="文本框 35"/>
            <p:cNvSpPr txBox="1"/>
            <p:nvPr/>
          </p:nvSpPr>
          <p:spPr>
            <a:xfrm>
              <a:off x="5453282" y="4129061"/>
              <a:ext cx="4232050" cy="523220"/>
            </a:xfrm>
            <a:prstGeom prst="rect">
              <a:avLst/>
            </a:prstGeom>
            <a:noFill/>
          </p:spPr>
          <p:txBody>
            <a:bodyPr wrap="square" rtlCol="0">
              <a:spAutoFit/>
            </a:bodyPr>
            <a:lstStyle/>
            <a:p>
              <a:r>
                <a:rPr lang="zh-CN" altLang="en-US" sz="2800" dirty="0">
                  <a:solidFill>
                    <a:schemeClr val="accent1"/>
                  </a:solidFill>
                  <a:latin typeface="黑体" panose="02010609060101010101" pitchFamily="49" charset="-122"/>
                  <a:ea typeface="黑体" panose="02010609060101010101" pitchFamily="49" charset="-122"/>
                </a:rPr>
                <a:t>自旋轨道相互作用</a:t>
              </a:r>
            </a:p>
          </p:txBody>
        </p:sp>
      </p:grpSp>
      <p:grpSp>
        <p:nvGrpSpPr>
          <p:cNvPr id="5" name="组合 4">
            <a:extLst>
              <a:ext uri="{FF2B5EF4-FFF2-40B4-BE49-F238E27FC236}">
                <a16:creationId xmlns:a16="http://schemas.microsoft.com/office/drawing/2014/main" id="{E3AC2BBB-528E-9551-359C-C2061108DE41}"/>
              </a:ext>
            </a:extLst>
          </p:cNvPr>
          <p:cNvGrpSpPr/>
          <p:nvPr/>
        </p:nvGrpSpPr>
        <p:grpSpPr>
          <a:xfrm>
            <a:off x="724811" y="2810164"/>
            <a:ext cx="3572934" cy="1237672"/>
            <a:chOff x="4309532" y="664520"/>
            <a:chExt cx="3572934" cy="1237672"/>
          </a:xfrm>
        </p:grpSpPr>
        <p:sp>
          <p:nvSpPr>
            <p:cNvPr id="33" name="ïşlîḓé"/>
            <p:cNvSpPr txBox="1"/>
            <p:nvPr>
              <p:custDataLst>
                <p:tags r:id="rId2"/>
              </p:custDataLst>
            </p:nvPr>
          </p:nvSpPr>
          <p:spPr>
            <a:xfrm>
              <a:off x="4962921" y="664520"/>
              <a:ext cx="22661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algn="ctr" defTabSz="914400" rtl="0" eaLnBrk="1" fontAlgn="auto" latinLnBrk="0" hangingPunct="1">
                <a:lnSpc>
                  <a:spcPct val="100000"/>
                </a:lnSpc>
                <a:buClrTx/>
                <a:buSzTx/>
                <a:buFontTx/>
                <a:buNone/>
              </a:pPr>
              <a:r>
                <a:rPr kumimoji="0" lang="zh-CN" altLang="en-US" sz="5400" b="0" u="none" strike="noStrike" kern="1200" cap="none" normalizeH="0" baseline="0" dirty="0">
                  <a:solidFill>
                    <a:schemeClr val="accent1"/>
                  </a:solidFill>
                  <a:latin typeface="Times New Roman" panose="02020603050405020304" charset="0"/>
                  <a:ea typeface="思源黑体" panose="020B0400000000000000" pitchFamily="34" charset="-122"/>
                  <a:cs typeface="微软雅黑" panose="020B0503020204020204" pitchFamily="34" charset="-122"/>
                  <a:sym typeface="思源黑体" panose="020B0400000000000000" pitchFamily="34" charset="-122"/>
                </a:rPr>
                <a:t>目录</a:t>
              </a:r>
            </a:p>
          </p:txBody>
        </p:sp>
        <p:sp>
          <p:nvSpPr>
            <p:cNvPr id="24" name="ïşlîḓé"/>
            <p:cNvSpPr txBox="1"/>
            <p:nvPr>
              <p:custDataLst>
                <p:tags r:id="rId3"/>
              </p:custDataLst>
            </p:nvPr>
          </p:nvSpPr>
          <p:spPr>
            <a:xfrm>
              <a:off x="4309532" y="1551471"/>
              <a:ext cx="3572934" cy="350721"/>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800" b="0" u="none" strike="noStrike" kern="1200" cap="none" normalizeH="0" baseline="0" dirty="0">
                  <a:solidFill>
                    <a:schemeClr val="accent1"/>
                  </a:solidFill>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rPr>
                <a:t>CONTENTS</a:t>
              </a:r>
              <a:endParaRPr kumimoji="0" lang="zh-CN" altLang="en-US" sz="1800" b="0" u="none" strike="noStrike" kern="1200" cap="none" spc="600" normalizeH="0" baseline="0" noProof="0" dirty="0">
                <a:ln>
                  <a:noFill/>
                </a:ln>
                <a:solidFill>
                  <a:schemeClr val="accent1"/>
                </a:solidFill>
                <a:effectLst/>
                <a:uLnTx/>
                <a:uFillTx/>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endParaRPr>
            </a:p>
          </p:txBody>
        </p:sp>
      </p:grpSp>
      <p:pic>
        <p:nvPicPr>
          <p:cNvPr id="12" name="图片 11" descr="D:\3 融媒体\PPT制作\中国科学院大学标准Logo下载\国科大标准Logo\国科大标准Logo横式一（蓝色）.png国科大标准Logo横式一（蓝色）"/>
          <p:cNvPicPr>
            <a:picLocks noChangeAspect="1"/>
          </p:cNvPicPr>
          <p:nvPr>
            <p:custDataLst>
              <p:tags r:id="rId1"/>
            </p:custDataLst>
          </p:nvPr>
        </p:nvPicPr>
        <p:blipFill>
          <a:blip r:embed="rId5"/>
          <a:srcRect/>
          <a:stretch>
            <a:fillRect/>
          </a:stretch>
        </p:blipFill>
        <p:spPr>
          <a:xfrm>
            <a:off x="124460" y="191770"/>
            <a:ext cx="2995295" cy="628015"/>
          </a:xfrm>
          <a:prstGeom prst="rect">
            <a:avLst/>
          </a:prstGeom>
        </p:spPr>
      </p:pic>
      <p:sp>
        <p:nvSpPr>
          <p:cNvPr id="6" name="灯片编号占位符 5">
            <a:extLst>
              <a:ext uri="{FF2B5EF4-FFF2-40B4-BE49-F238E27FC236}">
                <a16:creationId xmlns:a16="http://schemas.microsoft.com/office/drawing/2014/main" id="{4310E3F9-05E4-D838-C0D7-F161EB8C0FB5}"/>
              </a:ext>
            </a:extLst>
          </p:cNvPr>
          <p:cNvSpPr>
            <a:spLocks noGrp="1"/>
          </p:cNvSpPr>
          <p:nvPr>
            <p:ph type="sldNum" sz="quarter" idx="11"/>
          </p:nvPr>
        </p:nvSpPr>
        <p:spPr/>
        <p:txBody>
          <a:bodyPr/>
          <a:lstStyle/>
          <a:p>
            <a:fld id="{6CA82555-39E9-48B7-9FA8-36D069C02A2D}" type="slidenum">
              <a:rPr lang="zh-CN" altLang="en-US" smtClean="0"/>
              <a:t>2</a:t>
            </a:fld>
            <a:endParaRPr lang="zh-CN" altLang="en-US"/>
          </a:p>
        </p:txBody>
      </p:sp>
      <p:grpSp>
        <p:nvGrpSpPr>
          <p:cNvPr id="17" name="组合 16">
            <a:extLst>
              <a:ext uri="{FF2B5EF4-FFF2-40B4-BE49-F238E27FC236}">
                <a16:creationId xmlns:a16="http://schemas.microsoft.com/office/drawing/2014/main" id="{D0D2459F-5ED0-86A9-9859-580301D60146}"/>
              </a:ext>
            </a:extLst>
          </p:cNvPr>
          <p:cNvGrpSpPr/>
          <p:nvPr/>
        </p:nvGrpSpPr>
        <p:grpSpPr>
          <a:xfrm>
            <a:off x="5022556" y="5157470"/>
            <a:ext cx="4582296" cy="937469"/>
            <a:chOff x="4334933" y="5290008"/>
            <a:chExt cx="4582296" cy="937469"/>
          </a:xfrm>
        </p:grpSpPr>
        <p:sp>
          <p:nvSpPr>
            <p:cNvPr id="8" name="椭圆 7">
              <a:extLst>
                <a:ext uri="{FF2B5EF4-FFF2-40B4-BE49-F238E27FC236}">
                  <a16:creationId xmlns:a16="http://schemas.microsoft.com/office/drawing/2014/main" id="{C79E152C-6211-66CC-4F0C-5B53B20D27CC}"/>
                </a:ext>
              </a:extLst>
            </p:cNvPr>
            <p:cNvSpPr/>
            <p:nvPr/>
          </p:nvSpPr>
          <p:spPr>
            <a:xfrm>
              <a:off x="4334933" y="5290008"/>
              <a:ext cx="937469" cy="9374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04</a:t>
              </a:r>
              <a:endParaRPr lang="zh-CN" altLang="en-US" sz="3200" dirty="0"/>
            </a:p>
          </p:txBody>
        </p:sp>
        <p:sp>
          <p:nvSpPr>
            <p:cNvPr id="10" name="文本框 9">
              <a:extLst>
                <a:ext uri="{FF2B5EF4-FFF2-40B4-BE49-F238E27FC236}">
                  <a16:creationId xmlns:a16="http://schemas.microsoft.com/office/drawing/2014/main" id="{0125A65C-FAAB-FDC6-973A-D0720C404F0A}"/>
                </a:ext>
              </a:extLst>
            </p:cNvPr>
            <p:cNvSpPr txBox="1"/>
            <p:nvPr/>
          </p:nvSpPr>
          <p:spPr>
            <a:xfrm>
              <a:off x="5453280" y="5497132"/>
              <a:ext cx="3463949" cy="523220"/>
            </a:xfrm>
            <a:prstGeom prst="rect">
              <a:avLst/>
            </a:prstGeom>
            <a:noFill/>
          </p:spPr>
          <p:txBody>
            <a:bodyPr wrap="square" rtlCol="0">
              <a:spAutoFit/>
            </a:bodyPr>
            <a:lstStyle/>
            <a:p>
              <a:r>
                <a:rPr lang="zh-CN" altLang="en-US" sz="2800" dirty="0">
                  <a:solidFill>
                    <a:schemeClr val="accent1"/>
                  </a:solidFill>
                  <a:latin typeface="黑体" panose="02010609060101010101" pitchFamily="49" charset="-122"/>
                  <a:ea typeface="黑体" panose="02010609060101010101" pitchFamily="49" charset="-122"/>
                </a:rPr>
                <a:t>总结与展望</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1551654" y="1007542"/>
            <a:ext cx="485774" cy="0"/>
          </a:xfrm>
          <a:prstGeom prst="line">
            <a:avLst/>
          </a:prstGeom>
          <a:ln w="571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65715" y="507542"/>
            <a:ext cx="2512060" cy="460375"/>
          </a:xfrm>
          <a:prstGeom prst="rect">
            <a:avLst/>
          </a:prstGeom>
        </p:spPr>
        <p:txBody>
          <a:bodyPr wrap="none">
            <a:spAutoFit/>
          </a:bodyPr>
          <a:lstStyle/>
          <a:p>
            <a:r>
              <a:rPr lang="en-US" altLang="zh-CN" sz="2400">
                <a:solidFill>
                  <a:schemeClr val="bg1">
                    <a:alpha val="10000"/>
                  </a:schemeClr>
                </a:solidFill>
                <a:latin typeface="Times New Roman" panose="02020603050405020304" charset="0"/>
                <a:ea typeface="思源黑体" panose="020B0400000000000000" pitchFamily="34" charset="-122"/>
              </a:rPr>
              <a:t>CATALOG PAGE</a:t>
            </a:r>
          </a:p>
        </p:txBody>
      </p:sp>
      <p:sp>
        <p:nvSpPr>
          <p:cNvPr id="14" name="椭圆 13"/>
          <p:cNvSpPr/>
          <p:nvPr/>
        </p:nvSpPr>
        <p:spPr>
          <a:xfrm>
            <a:off x="5024413" y="1231795"/>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01</a:t>
            </a:r>
            <a:endParaRPr lang="zh-CN" altLang="en-US" sz="3200" dirty="0"/>
          </a:p>
        </p:txBody>
      </p:sp>
      <p:sp>
        <p:nvSpPr>
          <p:cNvPr id="18" name="文本框 17"/>
          <p:cNvSpPr txBox="1"/>
          <p:nvPr/>
        </p:nvSpPr>
        <p:spPr>
          <a:xfrm>
            <a:off x="6142761" y="1438919"/>
            <a:ext cx="3607086"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轨道角动量</a:t>
            </a:r>
          </a:p>
        </p:txBody>
      </p:sp>
      <p:sp>
        <p:nvSpPr>
          <p:cNvPr id="29" name="椭圆 28"/>
          <p:cNvSpPr/>
          <p:nvPr/>
        </p:nvSpPr>
        <p:spPr>
          <a:xfrm>
            <a:off x="5022556" y="2540353"/>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02</a:t>
            </a:r>
            <a:endParaRPr lang="zh-CN" altLang="en-US" sz="3200" dirty="0"/>
          </a:p>
        </p:txBody>
      </p:sp>
      <p:sp>
        <p:nvSpPr>
          <p:cNvPr id="31" name="文本框 30"/>
          <p:cNvSpPr txBox="1"/>
          <p:nvPr/>
        </p:nvSpPr>
        <p:spPr>
          <a:xfrm>
            <a:off x="6140904" y="2747477"/>
            <a:ext cx="3053757"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光学操控</a:t>
            </a:r>
          </a:p>
        </p:txBody>
      </p:sp>
      <p:sp>
        <p:nvSpPr>
          <p:cNvPr id="34" name="椭圆 33"/>
          <p:cNvSpPr/>
          <p:nvPr/>
        </p:nvSpPr>
        <p:spPr>
          <a:xfrm>
            <a:off x="5022556" y="3848911"/>
            <a:ext cx="937469" cy="9374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03</a:t>
            </a:r>
            <a:endParaRPr lang="zh-CN" altLang="en-US" sz="3200" dirty="0"/>
          </a:p>
        </p:txBody>
      </p:sp>
      <p:sp>
        <p:nvSpPr>
          <p:cNvPr id="36" name="文本框 35"/>
          <p:cNvSpPr txBox="1"/>
          <p:nvPr/>
        </p:nvSpPr>
        <p:spPr>
          <a:xfrm>
            <a:off x="6140905" y="4056035"/>
            <a:ext cx="4232050" cy="523220"/>
          </a:xfrm>
          <a:prstGeom prst="rect">
            <a:avLst/>
          </a:prstGeom>
          <a:noFill/>
        </p:spPr>
        <p:txBody>
          <a:bodyPr wrap="square" rtlCol="0">
            <a:spAutoFit/>
          </a:bodyPr>
          <a:lstStyle/>
          <a:p>
            <a:r>
              <a:rPr lang="zh-CN" altLang="en-US" sz="2800" dirty="0">
                <a:solidFill>
                  <a:schemeClr val="accent1"/>
                </a:solidFill>
                <a:latin typeface="黑体" panose="02010609060101010101" pitchFamily="49" charset="-122"/>
                <a:ea typeface="黑体" panose="02010609060101010101" pitchFamily="49" charset="-122"/>
              </a:rPr>
              <a:t>自旋轨道相互作用</a:t>
            </a:r>
          </a:p>
        </p:txBody>
      </p:sp>
      <p:grpSp>
        <p:nvGrpSpPr>
          <p:cNvPr id="5" name="组合 4">
            <a:extLst>
              <a:ext uri="{FF2B5EF4-FFF2-40B4-BE49-F238E27FC236}">
                <a16:creationId xmlns:a16="http://schemas.microsoft.com/office/drawing/2014/main" id="{E3AC2BBB-528E-9551-359C-C2061108DE41}"/>
              </a:ext>
            </a:extLst>
          </p:cNvPr>
          <p:cNvGrpSpPr/>
          <p:nvPr/>
        </p:nvGrpSpPr>
        <p:grpSpPr>
          <a:xfrm>
            <a:off x="724811" y="2810164"/>
            <a:ext cx="3572934" cy="1237672"/>
            <a:chOff x="4309532" y="664520"/>
            <a:chExt cx="3572934" cy="1237672"/>
          </a:xfrm>
        </p:grpSpPr>
        <p:sp>
          <p:nvSpPr>
            <p:cNvPr id="33" name="ïşlîḓé"/>
            <p:cNvSpPr txBox="1"/>
            <p:nvPr>
              <p:custDataLst>
                <p:tags r:id="rId2"/>
              </p:custDataLst>
            </p:nvPr>
          </p:nvSpPr>
          <p:spPr>
            <a:xfrm>
              <a:off x="4962921" y="664520"/>
              <a:ext cx="22661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algn="ctr" defTabSz="914400" rtl="0" eaLnBrk="1" fontAlgn="auto" latinLnBrk="0" hangingPunct="1">
                <a:lnSpc>
                  <a:spcPct val="100000"/>
                </a:lnSpc>
                <a:buClrTx/>
                <a:buSzTx/>
                <a:buFontTx/>
                <a:buNone/>
              </a:pPr>
              <a:r>
                <a:rPr kumimoji="0" lang="zh-CN" altLang="en-US" sz="5400" b="0" u="none" strike="noStrike" kern="1200" cap="none" normalizeH="0" baseline="0" dirty="0">
                  <a:solidFill>
                    <a:schemeClr val="accent1"/>
                  </a:solidFill>
                  <a:latin typeface="Times New Roman" panose="02020603050405020304" charset="0"/>
                  <a:ea typeface="思源黑体" panose="020B0400000000000000" pitchFamily="34" charset="-122"/>
                  <a:cs typeface="微软雅黑" panose="020B0503020204020204" pitchFamily="34" charset="-122"/>
                  <a:sym typeface="思源黑体" panose="020B0400000000000000" pitchFamily="34" charset="-122"/>
                </a:rPr>
                <a:t>目录</a:t>
              </a:r>
            </a:p>
          </p:txBody>
        </p:sp>
        <p:sp>
          <p:nvSpPr>
            <p:cNvPr id="24" name="ïşlîḓé"/>
            <p:cNvSpPr txBox="1"/>
            <p:nvPr>
              <p:custDataLst>
                <p:tags r:id="rId3"/>
              </p:custDataLst>
            </p:nvPr>
          </p:nvSpPr>
          <p:spPr>
            <a:xfrm>
              <a:off x="4309532" y="1551471"/>
              <a:ext cx="3572934" cy="350721"/>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800" b="0" u="none" strike="noStrike" kern="1200" cap="none" normalizeH="0" baseline="0" dirty="0">
                  <a:solidFill>
                    <a:schemeClr val="accent1"/>
                  </a:solidFill>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rPr>
                <a:t>CONTENTS</a:t>
              </a:r>
              <a:endParaRPr kumimoji="0" lang="zh-CN" altLang="en-US" sz="1800" b="0" u="none" strike="noStrike" kern="1200" cap="none" spc="600" normalizeH="0" baseline="0" noProof="0" dirty="0">
                <a:ln>
                  <a:noFill/>
                </a:ln>
                <a:solidFill>
                  <a:schemeClr val="accent1"/>
                </a:solidFill>
                <a:effectLst/>
                <a:uLnTx/>
                <a:uFillTx/>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endParaRPr>
            </a:p>
          </p:txBody>
        </p:sp>
      </p:grpSp>
      <p:pic>
        <p:nvPicPr>
          <p:cNvPr id="12" name="图片 11" descr="D:\3 融媒体\PPT制作\中国科学院大学标准Logo下载\国科大标准Logo\国科大标准Logo横式一（蓝色）.png国科大标准Logo横式一（蓝色）"/>
          <p:cNvPicPr>
            <a:picLocks noChangeAspect="1"/>
          </p:cNvPicPr>
          <p:nvPr>
            <p:custDataLst>
              <p:tags r:id="rId1"/>
            </p:custDataLst>
          </p:nvPr>
        </p:nvPicPr>
        <p:blipFill>
          <a:blip r:embed="rId5"/>
          <a:srcRect/>
          <a:stretch>
            <a:fillRect/>
          </a:stretch>
        </p:blipFill>
        <p:spPr>
          <a:xfrm>
            <a:off x="124460" y="191770"/>
            <a:ext cx="2995295" cy="628015"/>
          </a:xfrm>
          <a:prstGeom prst="rect">
            <a:avLst/>
          </a:prstGeom>
        </p:spPr>
      </p:pic>
      <p:sp>
        <p:nvSpPr>
          <p:cNvPr id="6" name="灯片编号占位符 5">
            <a:extLst>
              <a:ext uri="{FF2B5EF4-FFF2-40B4-BE49-F238E27FC236}">
                <a16:creationId xmlns:a16="http://schemas.microsoft.com/office/drawing/2014/main" id="{4310E3F9-05E4-D838-C0D7-F161EB8C0FB5}"/>
              </a:ext>
            </a:extLst>
          </p:cNvPr>
          <p:cNvSpPr>
            <a:spLocks noGrp="1"/>
          </p:cNvSpPr>
          <p:nvPr>
            <p:ph type="sldNum" sz="quarter" idx="11"/>
          </p:nvPr>
        </p:nvSpPr>
        <p:spPr/>
        <p:txBody>
          <a:bodyPr/>
          <a:lstStyle/>
          <a:p>
            <a:fld id="{6CA82555-39E9-48B7-9FA8-36D069C02A2D}" type="slidenum">
              <a:rPr lang="zh-CN" altLang="en-US" smtClean="0"/>
              <a:t>20</a:t>
            </a:fld>
            <a:endParaRPr lang="zh-CN" altLang="en-US"/>
          </a:p>
        </p:txBody>
      </p:sp>
      <p:sp>
        <p:nvSpPr>
          <p:cNvPr id="8" name="椭圆 7">
            <a:extLst>
              <a:ext uri="{FF2B5EF4-FFF2-40B4-BE49-F238E27FC236}">
                <a16:creationId xmlns:a16="http://schemas.microsoft.com/office/drawing/2014/main" id="{C79E152C-6211-66CC-4F0C-5B53B20D27CC}"/>
              </a:ext>
            </a:extLst>
          </p:cNvPr>
          <p:cNvSpPr/>
          <p:nvPr/>
        </p:nvSpPr>
        <p:spPr>
          <a:xfrm>
            <a:off x="5022556" y="5157470"/>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a typeface="Source Han Sans SC Normal" panose="020B0400000000000000" pitchFamily="34" charset="-128"/>
              </a:rPr>
              <a:t>04</a:t>
            </a:r>
            <a:endParaRPr lang="zh-CN" altLang="en-US" sz="3200" dirty="0"/>
          </a:p>
        </p:txBody>
      </p:sp>
      <p:sp>
        <p:nvSpPr>
          <p:cNvPr id="10" name="文本框 9">
            <a:extLst>
              <a:ext uri="{FF2B5EF4-FFF2-40B4-BE49-F238E27FC236}">
                <a16:creationId xmlns:a16="http://schemas.microsoft.com/office/drawing/2014/main" id="{0125A65C-FAAB-FDC6-973A-D0720C404F0A}"/>
              </a:ext>
            </a:extLst>
          </p:cNvPr>
          <p:cNvSpPr txBox="1"/>
          <p:nvPr/>
        </p:nvSpPr>
        <p:spPr>
          <a:xfrm>
            <a:off x="6140903" y="5364594"/>
            <a:ext cx="3463949"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总结与展望</a:t>
            </a:r>
          </a:p>
        </p:txBody>
      </p:sp>
    </p:spTree>
    <p:extLst>
      <p:ext uri="{BB962C8B-B14F-4D97-AF65-F5344CB8AC3E}">
        <p14:creationId xmlns:p14="http://schemas.microsoft.com/office/powerpoint/2010/main" val="2608571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B98ECA-22E4-167E-6537-5AEAE048159D}"/>
              </a:ext>
            </a:extLst>
          </p:cNvPr>
          <p:cNvPicPr>
            <a:picLocks noChangeAspect="1"/>
          </p:cNvPicPr>
          <p:nvPr/>
        </p:nvPicPr>
        <p:blipFill rotWithShape="1">
          <a:blip r:embed="rId6"/>
          <a:srcRect l="1382" t="5350" r="584" b="3461"/>
          <a:stretch/>
        </p:blipFill>
        <p:spPr>
          <a:xfrm>
            <a:off x="1040892" y="1666606"/>
            <a:ext cx="10110216" cy="2351040"/>
          </a:xfrm>
          <a:prstGeom prst="rect">
            <a:avLst/>
          </a:prstGeom>
        </p:spPr>
      </p:pic>
      <p:pic>
        <p:nvPicPr>
          <p:cNvPr id="8" name="图片 7">
            <a:extLst>
              <a:ext uri="{FF2B5EF4-FFF2-40B4-BE49-F238E27FC236}">
                <a16:creationId xmlns:a16="http://schemas.microsoft.com/office/drawing/2014/main" id="{9A5DAE0C-1CF1-7861-F89A-A4B009FF8C25}"/>
              </a:ext>
            </a:extLst>
          </p:cNvPr>
          <p:cNvPicPr>
            <a:picLocks noChangeAspect="1"/>
          </p:cNvPicPr>
          <p:nvPr/>
        </p:nvPicPr>
        <p:blipFill>
          <a:blip r:embed="rId7"/>
          <a:stretch>
            <a:fillRect/>
          </a:stretch>
        </p:blipFill>
        <p:spPr>
          <a:xfrm>
            <a:off x="4511666" y="5949123"/>
            <a:ext cx="3168667" cy="534253"/>
          </a:xfrm>
          <a:prstGeom prst="rect">
            <a:avLst/>
          </a:prstGeom>
        </p:spPr>
      </p:pic>
      <p:sp>
        <p:nvSpPr>
          <p:cNvPr id="9" name="矩形: 圆角 8">
            <a:extLst>
              <a:ext uri="{FF2B5EF4-FFF2-40B4-BE49-F238E27FC236}">
                <a16:creationId xmlns:a16="http://schemas.microsoft.com/office/drawing/2014/main" id="{DF6FFA6B-C5EC-3AB6-5302-F54DD2175AA2}"/>
              </a:ext>
            </a:extLst>
          </p:cNvPr>
          <p:cNvSpPr/>
          <p:nvPr/>
        </p:nvSpPr>
        <p:spPr>
          <a:xfrm>
            <a:off x="1549006" y="4196111"/>
            <a:ext cx="2210417" cy="99518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自旋角动量</a:t>
            </a:r>
            <a:endParaRPr kumimoji="0" lang="en-US" altLang="zh-CN"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S</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pin </a:t>
            </a: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A</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ngular </a:t>
            </a: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M</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omentum</a:t>
            </a:r>
            <a:endParaRPr kumimoji="0" lang="zh-CN" altLang="en-US"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8660558E-AFCC-0070-1DE4-EB3D43492294}"/>
              </a:ext>
            </a:extLst>
          </p:cNvPr>
          <p:cNvSpPr/>
          <p:nvPr/>
        </p:nvSpPr>
        <p:spPr>
          <a:xfrm>
            <a:off x="4838654" y="4196111"/>
            <a:ext cx="2514692" cy="995182"/>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黑体" panose="02010609060101010101" pitchFamily="49" charset="-122"/>
                <a:ea typeface="黑体" panose="02010609060101010101" pitchFamily="49" charset="-122"/>
              </a:rPr>
              <a:t>内禀轨道角动量</a:t>
            </a:r>
            <a:endParaRPr lang="en-US" altLang="zh-CN" b="1" dirty="0">
              <a:solidFill>
                <a:prstClr val="white"/>
              </a:solidFill>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I</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nternal </a:t>
            </a: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O</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rbital </a:t>
            </a: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A</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ngular </a:t>
            </a: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M</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omentum</a:t>
            </a:r>
            <a:endParaRPr kumimoji="0" lang="zh-CN" altLang="en-US"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1027A34C-1C92-521E-6742-1D8E3C80ADA5}"/>
              </a:ext>
            </a:extLst>
          </p:cNvPr>
          <p:cNvSpPr txBox="1"/>
          <p:nvPr/>
        </p:nvSpPr>
        <p:spPr>
          <a:xfrm>
            <a:off x="1706062" y="5191292"/>
            <a:ext cx="18963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左旋</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圆偏振</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光与右旋</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圆偏振</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光</a:t>
            </a:r>
          </a:p>
        </p:txBody>
      </p:sp>
      <p:sp>
        <p:nvSpPr>
          <p:cNvPr id="13" name="文本框 12">
            <a:extLst>
              <a:ext uri="{FF2B5EF4-FFF2-40B4-BE49-F238E27FC236}">
                <a16:creationId xmlns:a16="http://schemas.microsoft.com/office/drawing/2014/main" id="{B8B78743-2539-18A5-F6CC-72D43CC99263}"/>
              </a:ext>
            </a:extLst>
          </p:cNvPr>
          <p:cNvSpPr txBox="1"/>
          <p:nvPr/>
        </p:nvSpPr>
        <p:spPr>
          <a:xfrm>
            <a:off x="5006695" y="5329791"/>
            <a:ext cx="22839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通常与</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涡旋光束</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有关</a:t>
            </a:r>
          </a:p>
        </p:txBody>
      </p:sp>
      <p:sp>
        <p:nvSpPr>
          <p:cNvPr id="15" name="文本框 14">
            <a:extLst>
              <a:ext uri="{FF2B5EF4-FFF2-40B4-BE49-F238E27FC236}">
                <a16:creationId xmlns:a16="http://schemas.microsoft.com/office/drawing/2014/main" id="{52127A32-C6ED-392F-81F5-B5866BBF10E1}"/>
              </a:ext>
            </a:extLst>
          </p:cNvPr>
          <p:cNvSpPr txBox="1"/>
          <p:nvPr/>
        </p:nvSpPr>
        <p:spPr>
          <a:xfrm>
            <a:off x="8471644" y="5329791"/>
            <a:ext cx="22974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与光波</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传输方向</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有关</a:t>
            </a:r>
          </a:p>
        </p:txBody>
      </p:sp>
      <p:sp>
        <p:nvSpPr>
          <p:cNvPr id="16" name="矩形: 圆角 15">
            <a:extLst>
              <a:ext uri="{FF2B5EF4-FFF2-40B4-BE49-F238E27FC236}">
                <a16:creationId xmlns:a16="http://schemas.microsoft.com/office/drawing/2014/main" id="{DC928832-7343-7B48-9B64-8591B561631B}"/>
              </a:ext>
            </a:extLst>
          </p:cNvPr>
          <p:cNvSpPr/>
          <p:nvPr/>
        </p:nvSpPr>
        <p:spPr>
          <a:xfrm>
            <a:off x="8363010" y="4196111"/>
            <a:ext cx="2514692" cy="99518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黑体" panose="02010609060101010101" pitchFamily="49" charset="-122"/>
                <a:ea typeface="黑体" panose="02010609060101010101" pitchFamily="49" charset="-122"/>
              </a:rPr>
              <a:t>外禀轨道角动量</a:t>
            </a:r>
            <a:endParaRPr lang="en-US" altLang="zh-CN" b="1" dirty="0">
              <a:solidFill>
                <a:prstClr val="white"/>
              </a:solidFill>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E</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xternal </a:t>
            </a: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O</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rbital </a:t>
            </a: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A</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ngular </a:t>
            </a:r>
            <a:r>
              <a:rPr kumimoji="0" lang="en-US" altLang="zh-CN" b="1" i="0" u="none" strike="noStrike" kern="1200" cap="none" spc="0" normalizeH="0" baseline="0" noProof="0" dirty="0">
                <a:ln>
                  <a:noFill/>
                </a:ln>
                <a:solidFill>
                  <a:srgbClr val="FFC000"/>
                </a:solidFill>
                <a:effectLst/>
                <a:uLnTx/>
                <a:uFillTx/>
                <a:latin typeface="等线" panose="020F0502020204030204"/>
                <a:ea typeface="等线" panose="02010600030101010101" pitchFamily="2" charset="-122"/>
                <a:cs typeface="+mn-cs"/>
              </a:rPr>
              <a:t>M</a:t>
            </a:r>
            <a:r>
              <a:rPr kumimoji="0" lang="en-US" altLang="zh-CN"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omentum</a:t>
            </a:r>
            <a:endParaRPr kumimoji="0" lang="zh-CN" altLang="en-US"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CC119BE3-D3AF-95E0-F533-BA28B6197D07}"/>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4" name="矩形 3">
            <a:extLst>
              <a:ext uri="{FF2B5EF4-FFF2-40B4-BE49-F238E27FC236}">
                <a16:creationId xmlns:a16="http://schemas.microsoft.com/office/drawing/2014/main" id="{50611CFF-A417-862B-09BA-77DE9A4CB235}"/>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7" name="图片 6" descr="D:\3 融媒体\PPT制作\中国科学院大学标准Logo下载\国科大标准Logo\国科大标准Logo横式一（蓝色）.png国科大标准Logo横式一（蓝色）">
            <a:extLst>
              <a:ext uri="{FF2B5EF4-FFF2-40B4-BE49-F238E27FC236}">
                <a16:creationId xmlns:a16="http://schemas.microsoft.com/office/drawing/2014/main" id="{9949ED6E-7AAF-235B-DD0B-5E7CD8C04F81}"/>
              </a:ext>
            </a:extLst>
          </p:cNvPr>
          <p:cNvPicPr>
            <a:picLocks noChangeAspect="1"/>
          </p:cNvPicPr>
          <p:nvPr>
            <p:custDataLst>
              <p:tags r:id="rId3"/>
            </p:custDataLst>
          </p:nvPr>
        </p:nvPicPr>
        <p:blipFill>
          <a:blip r:embed="rId8"/>
          <a:srcRect/>
          <a:stretch>
            <a:fillRect/>
          </a:stretch>
        </p:blipFill>
        <p:spPr>
          <a:xfrm>
            <a:off x="8837295" y="191770"/>
            <a:ext cx="2995295" cy="628015"/>
          </a:xfrm>
          <a:prstGeom prst="rect">
            <a:avLst/>
          </a:prstGeom>
        </p:spPr>
      </p:pic>
      <p:sp>
        <p:nvSpPr>
          <p:cNvPr id="14" name="Title 1">
            <a:extLst>
              <a:ext uri="{FF2B5EF4-FFF2-40B4-BE49-F238E27FC236}">
                <a16:creationId xmlns:a16="http://schemas.microsoft.com/office/drawing/2014/main" id="{67C7A364-0FD4-37A3-7234-50F34787E0FB}"/>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3.1</a:t>
            </a:r>
            <a:r>
              <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电磁场的线动量与角动量</a:t>
            </a:r>
            <a:r>
              <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从麦克斯韦方程组出发</a:t>
            </a:r>
            <a:endPar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17" name="灯片编号占位符 5">
            <a:extLst>
              <a:ext uri="{FF2B5EF4-FFF2-40B4-BE49-F238E27FC236}">
                <a16:creationId xmlns:a16="http://schemas.microsoft.com/office/drawing/2014/main" id="{A2299769-40D6-B473-9407-5D3F8C63088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21</a:t>
            </a:fld>
            <a:endParaRPr lang="zh-CN" altLang="en-US">
              <a:solidFill>
                <a:srgbClr val="000000">
                  <a:tint val="75000"/>
                </a:srgbClr>
              </a:solidFill>
              <a:latin typeface="Arial"/>
              <a:ea typeface="微软雅黑"/>
            </a:endParaRPr>
          </a:p>
        </p:txBody>
      </p:sp>
      <p:sp>
        <p:nvSpPr>
          <p:cNvPr id="21" name="文本框 20">
            <a:extLst>
              <a:ext uri="{FF2B5EF4-FFF2-40B4-BE49-F238E27FC236}">
                <a16:creationId xmlns:a16="http://schemas.microsoft.com/office/drawing/2014/main" id="{FCCC5395-0E54-EA83-18D2-4580B5652438}"/>
              </a:ext>
            </a:extLst>
          </p:cNvPr>
          <p:cNvSpPr txBox="1"/>
          <p:nvPr/>
        </p:nvSpPr>
        <p:spPr>
          <a:xfrm>
            <a:off x="581025" y="1030758"/>
            <a:ext cx="3808977"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b="1" dirty="0">
                <a:latin typeface="黑体" panose="02010609060101010101" pitchFamily="49" charset="-122"/>
                <a:ea typeface="黑体" panose="02010609060101010101" pitchFamily="49" charset="-122"/>
              </a:rPr>
              <a:t>光子学角动量的分类</a:t>
            </a:r>
          </a:p>
        </p:txBody>
      </p:sp>
      <p:sp>
        <p:nvSpPr>
          <p:cNvPr id="6" name="文本框 5">
            <a:extLst>
              <a:ext uri="{FF2B5EF4-FFF2-40B4-BE49-F238E27FC236}">
                <a16:creationId xmlns:a16="http://schemas.microsoft.com/office/drawing/2014/main" id="{E8412CC5-45F0-23AE-AAA2-21FA00901B0E}"/>
              </a:ext>
            </a:extLst>
          </p:cNvPr>
          <p:cNvSpPr txBox="1"/>
          <p:nvPr/>
        </p:nvSpPr>
        <p:spPr>
          <a:xfrm>
            <a:off x="7673254" y="1155295"/>
            <a:ext cx="4159336" cy="369332"/>
          </a:xfrm>
          <a:prstGeom prst="rect">
            <a:avLst/>
          </a:prstGeom>
          <a:noFill/>
        </p:spPr>
        <p:txBody>
          <a:bodyPr wrap="square">
            <a:spAutoFit/>
          </a:bodyPr>
          <a:lstStyle/>
          <a:p>
            <a:pPr algn="ctr"/>
            <a:r>
              <a:rPr lang="en-US" altLang="zh-CN" i="1" dirty="0">
                <a:latin typeface="Times New Roman" panose="02020603050405020304" pitchFamily="18" charset="0"/>
                <a:cs typeface="Times New Roman" panose="02020603050405020304" pitchFamily="18" charset="0"/>
              </a:rPr>
              <a:t>Nature Photon</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9</a:t>
            </a:r>
            <a:r>
              <a:rPr lang="en-US" altLang="zh-CN" dirty="0">
                <a:latin typeface="Times New Roman" panose="02020603050405020304" pitchFamily="18" charset="0"/>
                <a:cs typeface="Times New Roman" panose="02020603050405020304" pitchFamily="18" charset="0"/>
              </a:rPr>
              <a:t>, 796–808 (2015).</a:t>
            </a:r>
            <a:endParaRPr lang="zh-CN" altLang="en-US" dirty="0"/>
          </a:p>
        </p:txBody>
      </p:sp>
    </p:spTree>
    <p:extLst>
      <p:ext uri="{BB962C8B-B14F-4D97-AF65-F5344CB8AC3E}">
        <p14:creationId xmlns:p14="http://schemas.microsoft.com/office/powerpoint/2010/main" val="4138277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57A736D-304D-7B43-4261-2390E0F812CE}"/>
              </a:ext>
            </a:extLst>
          </p:cNvPr>
          <p:cNvSpPr txBox="1"/>
          <p:nvPr/>
        </p:nvSpPr>
        <p:spPr>
          <a:xfrm>
            <a:off x="571244" y="2422206"/>
            <a:ext cx="80393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黑体" panose="02010609060101010101" pitchFamily="49" charset="-122"/>
                <a:ea typeface="黑体" panose="02010609060101010101" pitchFamily="49" charset="-122"/>
              </a:rPr>
              <a:t>可以根据如下几个典型案例将光子学的自旋轨道相互作用划分为四类：</a:t>
            </a:r>
          </a:p>
        </p:txBody>
      </p:sp>
      <p:sp>
        <p:nvSpPr>
          <p:cNvPr id="8" name="文本框 7">
            <a:extLst>
              <a:ext uri="{FF2B5EF4-FFF2-40B4-BE49-F238E27FC236}">
                <a16:creationId xmlns:a16="http://schemas.microsoft.com/office/drawing/2014/main" id="{853842CC-AB91-2AAB-5A4A-53D67C54DEC8}"/>
              </a:ext>
            </a:extLst>
          </p:cNvPr>
          <p:cNvSpPr txBox="1"/>
          <p:nvPr/>
        </p:nvSpPr>
        <p:spPr>
          <a:xfrm>
            <a:off x="581025" y="1118260"/>
            <a:ext cx="10406405" cy="737189"/>
          </a:xfrm>
          <a:prstGeom prst="rect">
            <a:avLst/>
          </a:prstGeom>
          <a:noFill/>
        </p:spPr>
        <p:txBody>
          <a:bodyPr wrap="square" rtlCol="0">
            <a:spAutoFit/>
          </a:bodyPr>
          <a:lstStyle/>
          <a:p>
            <a:pPr marL="285750" marR="0" lvl="0" indent="-285750" algn="l"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光子学中的</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自旋轨道相互作用</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Spin-Orbit Interaction, SOI</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）表现为光子的</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自旋</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（左右圆偏振）与光子</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空间自由度</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（光强的空间分布与光波的传播方向）的</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相互控制与转化</a:t>
            </a:r>
          </a:p>
        </p:txBody>
      </p:sp>
      <p:grpSp>
        <p:nvGrpSpPr>
          <p:cNvPr id="16" name="组合 15">
            <a:extLst>
              <a:ext uri="{FF2B5EF4-FFF2-40B4-BE49-F238E27FC236}">
                <a16:creationId xmlns:a16="http://schemas.microsoft.com/office/drawing/2014/main" id="{76EC3241-4AA2-8E16-B7C2-21EEA556DD75}"/>
              </a:ext>
            </a:extLst>
          </p:cNvPr>
          <p:cNvGrpSpPr/>
          <p:nvPr/>
        </p:nvGrpSpPr>
        <p:grpSpPr>
          <a:xfrm>
            <a:off x="3804095" y="3025339"/>
            <a:ext cx="5403113" cy="2295347"/>
            <a:chOff x="3311626" y="2905270"/>
            <a:chExt cx="5403113" cy="2295347"/>
          </a:xfrm>
        </p:grpSpPr>
        <p:sp>
          <p:nvSpPr>
            <p:cNvPr id="7" name="左大括号 6">
              <a:extLst>
                <a:ext uri="{FF2B5EF4-FFF2-40B4-BE49-F238E27FC236}">
                  <a16:creationId xmlns:a16="http://schemas.microsoft.com/office/drawing/2014/main" id="{AA91C7D9-55DC-DDCA-0788-5E035FC0A5D8}"/>
                </a:ext>
              </a:extLst>
            </p:cNvPr>
            <p:cNvSpPr/>
            <p:nvPr/>
          </p:nvSpPr>
          <p:spPr>
            <a:xfrm>
              <a:off x="3311626" y="3080345"/>
              <a:ext cx="272008" cy="193560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9624A46D-2A1E-B6A7-43C0-EDF4C223D73D}"/>
                </a:ext>
              </a:extLst>
            </p:cNvPr>
            <p:cNvSpPr txBox="1"/>
            <p:nvPr/>
          </p:nvSpPr>
          <p:spPr>
            <a:xfrm>
              <a:off x="3583634" y="2905270"/>
              <a:ext cx="51311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a:t>
              </a:r>
              <a:r>
                <a:rPr lang="en-US" altLang="zh-CN" dirty="0">
                  <a:solidFill>
                    <a:prstClr val="black"/>
                  </a:solidFill>
                  <a:latin typeface="黑体" panose="02010609060101010101" pitchFamily="49" charset="-122"/>
                  <a:ea typeface="黑体" panose="02010609060101010101" pitchFamily="49" charset="-122"/>
                </a:rPr>
                <a:t>.</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非均匀介质</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与光学界面的</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光学自旋霍尔效应</a:t>
              </a:r>
            </a:p>
          </p:txBody>
        </p:sp>
        <p:sp>
          <p:nvSpPr>
            <p:cNvPr id="10" name="文本框 9">
              <a:extLst>
                <a:ext uri="{FF2B5EF4-FFF2-40B4-BE49-F238E27FC236}">
                  <a16:creationId xmlns:a16="http://schemas.microsoft.com/office/drawing/2014/main" id="{51712B8D-6802-1B52-F2A9-ABF1C74AB8C8}"/>
                </a:ext>
              </a:extLst>
            </p:cNvPr>
            <p:cNvSpPr txBox="1"/>
            <p:nvPr/>
          </p:nvSpPr>
          <p:spPr>
            <a:xfrm>
              <a:off x="3583634" y="3547275"/>
              <a:ext cx="51311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a:t>
              </a:r>
              <a:r>
                <a:rPr lang="en-US" altLang="zh-CN" dirty="0">
                  <a:solidFill>
                    <a:prstClr val="black"/>
                  </a:solidFill>
                  <a:latin typeface="等线" panose="020F0502020204030204"/>
                  <a:ea typeface="等线" panose="02010600030101010101" pitchFamily="2" charset="-122"/>
                </a:rPr>
                <a:t>.</a:t>
              </a:r>
              <a:r>
                <a:rPr lang="zh-CN" altLang="en-US" dirty="0">
                  <a:solidFill>
                    <a:prstClr val="black"/>
                  </a:solidFill>
                  <a:latin typeface="等线" panose="020F0502020204030204"/>
                  <a:ea typeface="等线" panose="02010600030101010101" pitchFamily="2" charset="-122"/>
                </a:rPr>
                <a:t> </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非傍轴场</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（聚焦或散射）的</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自旋依赖</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效应</a:t>
              </a:r>
            </a:p>
          </p:txBody>
        </p:sp>
        <p:sp>
          <p:nvSpPr>
            <p:cNvPr id="11" name="文本框 10">
              <a:extLst>
                <a:ext uri="{FF2B5EF4-FFF2-40B4-BE49-F238E27FC236}">
                  <a16:creationId xmlns:a16="http://schemas.microsoft.com/office/drawing/2014/main" id="{981744ED-EF5A-4456-A114-0F59332230BC}"/>
                </a:ext>
              </a:extLst>
            </p:cNvPr>
            <p:cNvSpPr txBox="1"/>
            <p:nvPr/>
          </p:nvSpPr>
          <p:spPr>
            <a:xfrm>
              <a:off x="3583634" y="4189280"/>
              <a:ext cx="45960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lang="en-US" altLang="zh-CN" dirty="0">
                  <a:solidFill>
                    <a:prstClr val="black"/>
                  </a:solidFill>
                  <a:latin typeface="等线" panose="020F0502020204030204"/>
                  <a:ea typeface="等线" panose="02010600030101010101" pitchFamily="2" charset="-122"/>
                </a:rPr>
                <a:t>.</a:t>
              </a:r>
              <a:r>
                <a:rPr lang="zh-CN" altLang="en-US" dirty="0">
                  <a:solidFill>
                    <a:prstClr val="black"/>
                  </a:solidFill>
                  <a:latin typeface="等线" panose="020F0502020204030204"/>
                  <a:ea typeface="等线" panose="02010600030101010101" pitchFamily="2" charset="-122"/>
                </a:rPr>
                <a:t>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基于</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各向异性</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结构的自旋操控</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光波整形</a:t>
              </a:r>
            </a:p>
          </p:txBody>
        </p:sp>
        <p:sp>
          <p:nvSpPr>
            <p:cNvPr id="12" name="文本框 11">
              <a:extLst>
                <a:ext uri="{FF2B5EF4-FFF2-40B4-BE49-F238E27FC236}">
                  <a16:creationId xmlns:a16="http://schemas.microsoft.com/office/drawing/2014/main" id="{AFD0B8B4-CB8C-75EE-52CE-A914334DA53D}"/>
                </a:ext>
              </a:extLst>
            </p:cNvPr>
            <p:cNvSpPr txBox="1"/>
            <p:nvPr/>
          </p:nvSpPr>
          <p:spPr>
            <a:xfrm>
              <a:off x="3583634" y="4831285"/>
              <a:ext cx="45960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r>
                <a:rPr lang="en-US" altLang="zh-CN" dirty="0">
                  <a:solidFill>
                    <a:prstClr val="black"/>
                  </a:solidFill>
                  <a:latin typeface="等线" panose="020F0502020204030204"/>
                  <a:ea typeface="等线" panose="02010600030101010101" pitchFamily="2" charset="-122"/>
                </a:rPr>
                <a:t>.</a:t>
              </a:r>
              <a:r>
                <a:rPr lang="zh-CN" altLang="en-US" dirty="0">
                  <a:solidFill>
                    <a:prstClr val="black"/>
                  </a:solidFill>
                  <a:latin typeface="等线" panose="020F0502020204030204"/>
                  <a:ea typeface="等线" panose="02010600030101010101" pitchFamily="2" charset="-122"/>
                </a:rPr>
                <a:t>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基于</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倏逝波近场</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的稳定</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自旋方向性耦合</a:t>
              </a:r>
            </a:p>
          </p:txBody>
        </p:sp>
      </p:grpSp>
      <p:sp>
        <p:nvSpPr>
          <p:cNvPr id="3" name="矩形 2">
            <a:extLst>
              <a:ext uri="{FF2B5EF4-FFF2-40B4-BE49-F238E27FC236}">
                <a16:creationId xmlns:a16="http://schemas.microsoft.com/office/drawing/2014/main" id="{FB231ABF-49DE-5D1B-7AF9-BB5BB308B2CC}"/>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4" name="矩形 3">
            <a:extLst>
              <a:ext uri="{FF2B5EF4-FFF2-40B4-BE49-F238E27FC236}">
                <a16:creationId xmlns:a16="http://schemas.microsoft.com/office/drawing/2014/main" id="{68BF11C5-E7DA-57C6-0339-CBDE780E22B6}"/>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5" name="图片 4" descr="D:\3 融媒体\PPT制作\中国科学院大学标准Logo下载\国科大标准Logo\国科大标准Logo横式一（蓝色）.png国科大标准Logo横式一（蓝色）">
            <a:extLst>
              <a:ext uri="{FF2B5EF4-FFF2-40B4-BE49-F238E27FC236}">
                <a16:creationId xmlns:a16="http://schemas.microsoft.com/office/drawing/2014/main" id="{FB16B8DD-C14B-DD27-DBEB-FE1A197B07B7}"/>
              </a:ext>
            </a:extLst>
          </p:cNvPr>
          <p:cNvPicPr>
            <a:picLocks noChangeAspect="1"/>
          </p:cNvPicPr>
          <p:nvPr>
            <p:custDataLst>
              <p:tags r:id="rId3"/>
            </p:custDataLst>
          </p:nvPr>
        </p:nvPicPr>
        <p:blipFill>
          <a:blip r:embed="rId6"/>
          <a:srcRect/>
          <a:stretch>
            <a:fillRect/>
          </a:stretch>
        </p:blipFill>
        <p:spPr>
          <a:xfrm>
            <a:off x="8837295" y="191770"/>
            <a:ext cx="2995295" cy="628015"/>
          </a:xfrm>
          <a:prstGeom prst="rect">
            <a:avLst/>
          </a:prstGeom>
        </p:spPr>
      </p:pic>
      <p:sp>
        <p:nvSpPr>
          <p:cNvPr id="14" name="Title 1">
            <a:extLst>
              <a:ext uri="{FF2B5EF4-FFF2-40B4-BE49-F238E27FC236}">
                <a16:creationId xmlns:a16="http://schemas.microsoft.com/office/drawing/2014/main" id="{8A290532-DB5F-C149-0469-DBE8BDB8CF1B}"/>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3.2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现代光子学中的自旋轨道相互作用分类</a:t>
            </a:r>
            <a:endPar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15" name="灯片编号占位符 5">
            <a:extLst>
              <a:ext uri="{FF2B5EF4-FFF2-40B4-BE49-F238E27FC236}">
                <a16:creationId xmlns:a16="http://schemas.microsoft.com/office/drawing/2014/main" id="{544CF409-0FB7-F406-6FA0-87D00E3B535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22</a:t>
            </a:fld>
            <a:endParaRPr lang="zh-CN" altLang="en-US">
              <a:solidFill>
                <a:srgbClr val="000000">
                  <a:tint val="75000"/>
                </a:srgbClr>
              </a:solidFill>
              <a:latin typeface="Arial"/>
              <a:ea typeface="微软雅黑"/>
            </a:endParaRPr>
          </a:p>
        </p:txBody>
      </p:sp>
      <p:sp>
        <p:nvSpPr>
          <p:cNvPr id="13" name="文本框 12">
            <a:extLst>
              <a:ext uri="{FF2B5EF4-FFF2-40B4-BE49-F238E27FC236}">
                <a16:creationId xmlns:a16="http://schemas.microsoft.com/office/drawing/2014/main" id="{ADF35DFE-FCE0-BDF7-771A-7AA58FAC92CF}"/>
              </a:ext>
            </a:extLst>
          </p:cNvPr>
          <p:cNvSpPr txBox="1"/>
          <p:nvPr/>
        </p:nvSpPr>
        <p:spPr>
          <a:xfrm>
            <a:off x="1578446" y="3983551"/>
            <a:ext cx="2298801" cy="369332"/>
          </a:xfrm>
          <a:prstGeom prst="rect">
            <a:avLst/>
          </a:prstGeom>
          <a:noFill/>
        </p:spPr>
        <p:txBody>
          <a:bodyPr wrap="square">
            <a:spAutoFit/>
          </a:bodyPr>
          <a:lstStyle/>
          <a:p>
            <a:pPr algn="ctr"/>
            <a:r>
              <a:rPr lang="zh-CN" altLang="en-US" dirty="0">
                <a:latin typeface="黑体" panose="02010609060101010101" pitchFamily="49" charset="-122"/>
                <a:ea typeface="黑体" panose="02010609060101010101" pitchFamily="49" charset="-122"/>
              </a:rPr>
              <a:t>自旋轨道相互作用</a:t>
            </a:r>
          </a:p>
        </p:txBody>
      </p:sp>
    </p:spTree>
    <p:extLst>
      <p:ext uri="{BB962C8B-B14F-4D97-AF65-F5344CB8AC3E}">
        <p14:creationId xmlns:p14="http://schemas.microsoft.com/office/powerpoint/2010/main" val="3151394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CFD21F-066F-EA25-FDEF-A246874B30FF}"/>
              </a:ext>
            </a:extLst>
          </p:cNvPr>
          <p:cNvPicPr>
            <a:picLocks noChangeAspect="1"/>
          </p:cNvPicPr>
          <p:nvPr/>
        </p:nvPicPr>
        <p:blipFill rotWithShape="1">
          <a:blip r:embed="rId6"/>
          <a:srcRect t="10874" r="49226"/>
          <a:stretch/>
        </p:blipFill>
        <p:spPr>
          <a:xfrm>
            <a:off x="786967" y="1436366"/>
            <a:ext cx="2827071" cy="2119948"/>
          </a:xfrm>
          <a:prstGeom prst="rect">
            <a:avLst/>
          </a:prstGeom>
        </p:spPr>
      </p:pic>
      <p:grpSp>
        <p:nvGrpSpPr>
          <p:cNvPr id="30" name="组合 29">
            <a:extLst>
              <a:ext uri="{FF2B5EF4-FFF2-40B4-BE49-F238E27FC236}">
                <a16:creationId xmlns:a16="http://schemas.microsoft.com/office/drawing/2014/main" id="{BD0094F4-2B10-F092-CEA2-68FE72B3B842}"/>
              </a:ext>
            </a:extLst>
          </p:cNvPr>
          <p:cNvGrpSpPr/>
          <p:nvPr/>
        </p:nvGrpSpPr>
        <p:grpSpPr>
          <a:xfrm>
            <a:off x="4496155" y="1364439"/>
            <a:ext cx="6150014" cy="3358931"/>
            <a:chOff x="5096582" y="1875413"/>
            <a:chExt cx="4566811" cy="2356765"/>
          </a:xfrm>
        </p:grpSpPr>
        <p:pic>
          <p:nvPicPr>
            <p:cNvPr id="6" name="图片 5">
              <a:extLst>
                <a:ext uri="{FF2B5EF4-FFF2-40B4-BE49-F238E27FC236}">
                  <a16:creationId xmlns:a16="http://schemas.microsoft.com/office/drawing/2014/main" id="{664548F1-A2A3-2D11-02AA-C09F73A8C74F}"/>
                </a:ext>
              </a:extLst>
            </p:cNvPr>
            <p:cNvPicPr>
              <a:picLocks noChangeAspect="1"/>
            </p:cNvPicPr>
            <p:nvPr/>
          </p:nvPicPr>
          <p:blipFill>
            <a:blip r:embed="rId7"/>
            <a:stretch>
              <a:fillRect/>
            </a:stretch>
          </p:blipFill>
          <p:spPr>
            <a:xfrm>
              <a:off x="5950618" y="1875413"/>
              <a:ext cx="1812578" cy="612502"/>
            </a:xfrm>
            <a:prstGeom prst="rect">
              <a:avLst/>
            </a:prstGeom>
          </p:spPr>
        </p:pic>
        <p:pic>
          <p:nvPicPr>
            <p:cNvPr id="8" name="图片 7">
              <a:extLst>
                <a:ext uri="{FF2B5EF4-FFF2-40B4-BE49-F238E27FC236}">
                  <a16:creationId xmlns:a16="http://schemas.microsoft.com/office/drawing/2014/main" id="{5004D3D0-CCCF-0737-4366-F91078C70CF9}"/>
                </a:ext>
              </a:extLst>
            </p:cNvPr>
            <p:cNvPicPr>
              <a:picLocks noChangeAspect="1"/>
            </p:cNvPicPr>
            <p:nvPr/>
          </p:nvPicPr>
          <p:blipFill>
            <a:blip r:embed="rId8"/>
            <a:stretch>
              <a:fillRect/>
            </a:stretch>
          </p:blipFill>
          <p:spPr>
            <a:xfrm>
              <a:off x="7342469" y="2595185"/>
              <a:ext cx="2320924" cy="400324"/>
            </a:xfrm>
            <a:prstGeom prst="rect">
              <a:avLst/>
            </a:prstGeom>
          </p:spPr>
        </p:pic>
        <p:sp>
          <p:nvSpPr>
            <p:cNvPr id="9" name="箭头: 下 8">
              <a:extLst>
                <a:ext uri="{FF2B5EF4-FFF2-40B4-BE49-F238E27FC236}">
                  <a16:creationId xmlns:a16="http://schemas.microsoft.com/office/drawing/2014/main" id="{4EC549FB-E769-8C38-F85F-832F97A25411}"/>
                </a:ext>
              </a:extLst>
            </p:cNvPr>
            <p:cNvSpPr/>
            <p:nvPr/>
          </p:nvSpPr>
          <p:spPr>
            <a:xfrm>
              <a:off x="6536270" y="2637854"/>
              <a:ext cx="601420" cy="53682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1" name="组合 10">
              <a:extLst>
                <a:ext uri="{FF2B5EF4-FFF2-40B4-BE49-F238E27FC236}">
                  <a16:creationId xmlns:a16="http://schemas.microsoft.com/office/drawing/2014/main" id="{3D3DF231-921D-4E27-03F2-A08B7B148098}"/>
                </a:ext>
              </a:extLst>
            </p:cNvPr>
            <p:cNvGrpSpPr/>
            <p:nvPr/>
          </p:nvGrpSpPr>
          <p:grpSpPr>
            <a:xfrm>
              <a:off x="5096582" y="3210049"/>
              <a:ext cx="3707059" cy="1022129"/>
              <a:chOff x="2914670" y="4312667"/>
              <a:chExt cx="6233474" cy="1563760"/>
            </a:xfrm>
          </p:grpSpPr>
          <p:pic>
            <p:nvPicPr>
              <p:cNvPr id="7" name="图片 6">
                <a:extLst>
                  <a:ext uri="{FF2B5EF4-FFF2-40B4-BE49-F238E27FC236}">
                    <a16:creationId xmlns:a16="http://schemas.microsoft.com/office/drawing/2014/main" id="{174F1EB0-84F2-A923-25EF-2BBAA89FBFDE}"/>
                  </a:ext>
                </a:extLst>
              </p:cNvPr>
              <p:cNvPicPr>
                <a:picLocks noChangeAspect="1"/>
              </p:cNvPicPr>
              <p:nvPr/>
            </p:nvPicPr>
            <p:blipFill>
              <a:blip r:embed="rId9"/>
              <a:stretch>
                <a:fillRect/>
              </a:stretch>
            </p:blipFill>
            <p:spPr>
              <a:xfrm>
                <a:off x="2914670" y="4312667"/>
                <a:ext cx="6233474" cy="1512706"/>
              </a:xfrm>
              <a:prstGeom prst="rect">
                <a:avLst/>
              </a:prstGeom>
            </p:spPr>
          </p:pic>
          <p:sp>
            <p:nvSpPr>
              <p:cNvPr id="10" name="矩形 9">
                <a:extLst>
                  <a:ext uri="{FF2B5EF4-FFF2-40B4-BE49-F238E27FC236}">
                    <a16:creationId xmlns:a16="http://schemas.microsoft.com/office/drawing/2014/main" id="{681ED392-0061-B3AD-B1CC-E06C966D2DFC}"/>
                  </a:ext>
                </a:extLst>
              </p:cNvPr>
              <p:cNvSpPr/>
              <p:nvPr/>
            </p:nvSpPr>
            <p:spPr>
              <a:xfrm>
                <a:off x="6406856" y="5064973"/>
                <a:ext cx="2276917" cy="811454"/>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mc:AlternateContent xmlns:mc="http://schemas.openxmlformats.org/markup-compatibility/2006">
        <mc:Choice xmlns:a14="http://schemas.microsoft.com/office/drawing/2010/main" Requires="a14">
          <p:sp>
            <p:nvSpPr>
              <p:cNvPr id="13" name="矩形: 圆角 12">
                <a:extLst>
                  <a:ext uri="{FF2B5EF4-FFF2-40B4-BE49-F238E27FC236}">
                    <a16:creationId xmlns:a16="http://schemas.microsoft.com/office/drawing/2014/main" id="{6E8D0846-E425-A648-35E4-CDB6BA7CD8AF}"/>
                  </a:ext>
                </a:extLst>
              </p:cNvPr>
              <p:cNvSpPr/>
              <p:nvPr/>
            </p:nvSpPr>
            <p:spPr>
              <a:xfrm>
                <a:off x="9854659" y="3556314"/>
                <a:ext cx="2058592" cy="174452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产生了</a:t>
                </a:r>
                <a:r>
                  <a:rPr kumimoji="0" lang="zh-CN" altLang="en-US" sz="1600" b="1" i="0" u="none" strike="noStrike" kern="1200" cap="none" spc="0" normalizeH="0" baseline="0" noProof="0" dirty="0">
                    <a:ln>
                      <a:noFill/>
                    </a:ln>
                    <a:solidFill>
                      <a:srgbClr val="FFC000"/>
                    </a:solidFill>
                    <a:effectLst/>
                    <a:uLnTx/>
                    <a:uFillTx/>
                    <a:latin typeface="黑体" panose="02010609060101010101" pitchFamily="49" charset="-122"/>
                    <a:ea typeface="黑体" panose="02010609060101010101" pitchFamily="49" charset="-122"/>
                  </a:rPr>
                  <a:t>额外的相位</a:t>
                </a:r>
                <a14:m>
                  <m:oMath xmlns:m="http://schemas.openxmlformats.org/officeDocument/2006/math">
                    <m:r>
                      <a:rPr kumimoji="0" lang="en-US" altLang="zh-CN" sz="1600" b="0" i="1" u="none" strike="noStrike" kern="1200" cap="none" spc="0" normalizeH="0" baseline="0" noProof="0" smtClean="0">
                        <a:ln>
                          <a:noFill/>
                        </a:ln>
                        <a:solidFill>
                          <a:prstClr val="white"/>
                        </a:solidFill>
                        <a:effectLst/>
                        <a:uLnTx/>
                        <a:uFillTx/>
                        <a:latin typeface="Cambria Math" panose="02040503050406030204" pitchFamily="18" charset="0"/>
                      </a:rPr>
                      <m:t>2</m:t>
                    </m:r>
                    <m:r>
                      <a:rPr kumimoji="0" lang="en-US" altLang="zh-CN" sz="1600" b="0" i="1" u="none" strike="noStrike" kern="1200" cap="none" spc="0" normalizeH="0" baseline="0" noProof="0" smtClean="0">
                        <a:ln>
                          <a:noFill/>
                        </a:ln>
                        <a:solidFill>
                          <a:prstClr val="white"/>
                        </a:solidFill>
                        <a:effectLst/>
                        <a:uLnTx/>
                        <a:uFillTx/>
                        <a:latin typeface="Cambria Math" panose="02040503050406030204" pitchFamily="18" charset="0"/>
                      </a:rPr>
                      <m:t>𝜎𝜁</m:t>
                    </m:r>
                  </m:oMath>
                </a14:m>
                <a:r>
                  <a:rPr kumimoji="0" lang="zh-CN" altLang="en-US" sz="16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，其中</a:t>
                </a:r>
                <a14:m>
                  <m:oMath xmlns:m="http://schemas.openxmlformats.org/officeDocument/2006/math">
                    <m:r>
                      <a:rPr kumimoji="0" lang="en-US" altLang="zh-CN" sz="1600" b="0" i="1" u="none" strike="noStrike" kern="1200" cap="none" spc="0" normalizeH="0" baseline="0" noProof="0" smtClean="0">
                        <a:ln>
                          <a:noFill/>
                        </a:ln>
                        <a:solidFill>
                          <a:prstClr val="white"/>
                        </a:solidFill>
                        <a:effectLst/>
                        <a:uLnTx/>
                        <a:uFillTx/>
                        <a:latin typeface="Cambria Math" panose="02040503050406030204" pitchFamily="18" charset="0"/>
                      </a:rPr>
                      <m:t>𝜎</m:t>
                    </m:r>
                  </m:oMath>
                </a14:m>
                <a:r>
                  <a:rPr kumimoji="0" lang="zh-CN" altLang="en-US" sz="16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是手性因子，</a:t>
                </a:r>
                <a14:m>
                  <m:oMath xmlns:m="http://schemas.openxmlformats.org/officeDocument/2006/math">
                    <m:r>
                      <a:rPr kumimoji="0" lang="en-US" altLang="zh-CN" sz="1600" b="0" i="1" u="none" strike="noStrike" kern="1200" cap="none" spc="0" normalizeH="0" baseline="0" noProof="0" smtClean="0">
                        <a:ln>
                          <a:noFill/>
                        </a:ln>
                        <a:solidFill>
                          <a:prstClr val="white"/>
                        </a:solidFill>
                        <a:effectLst/>
                        <a:uLnTx/>
                        <a:uFillTx/>
                        <a:latin typeface="Cambria Math" panose="02040503050406030204" pitchFamily="18" charset="0"/>
                      </a:rPr>
                      <m:t>𝜁</m:t>
                    </m:r>
                  </m:oMath>
                </a14:m>
                <a:r>
                  <a:rPr kumimoji="0" lang="zh-CN" altLang="en-US" sz="16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是坐标旋转角</a:t>
                </a:r>
              </a:p>
            </p:txBody>
          </p:sp>
        </mc:Choice>
        <mc:Fallback>
          <p:sp>
            <p:nvSpPr>
              <p:cNvPr id="13" name="矩形: 圆角 12">
                <a:extLst>
                  <a:ext uri="{FF2B5EF4-FFF2-40B4-BE49-F238E27FC236}">
                    <a16:creationId xmlns:a16="http://schemas.microsoft.com/office/drawing/2014/main" id="{6E8D0846-E425-A648-35E4-CDB6BA7CD8AF}"/>
                  </a:ext>
                </a:extLst>
              </p:cNvPr>
              <p:cNvSpPr>
                <a:spLocks noRot="1" noChangeAspect="1" noMove="1" noResize="1" noEditPoints="1" noAdjustHandles="1" noChangeArrowheads="1" noChangeShapeType="1" noTextEdit="1"/>
              </p:cNvSpPr>
              <p:nvPr/>
            </p:nvSpPr>
            <p:spPr>
              <a:xfrm>
                <a:off x="9854659" y="3556314"/>
                <a:ext cx="2058592" cy="1744524"/>
              </a:xfrm>
              <a:prstGeom prst="roundRect">
                <a:avLst/>
              </a:prstGeom>
              <a:blipFill>
                <a:blip r:embed="rId10"/>
                <a:stretch>
                  <a:fillRect/>
                </a:stretch>
              </a:blipFill>
              <a:ln>
                <a:no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C68B20B-8AF1-FFD6-08EE-0CCAC83F13CC}"/>
              </a:ext>
            </a:extLst>
          </p:cNvPr>
          <p:cNvSpPr txBox="1"/>
          <p:nvPr/>
        </p:nvSpPr>
        <p:spPr>
          <a:xfrm>
            <a:off x="6292500" y="5789665"/>
            <a:ext cx="26951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i="1" dirty="0">
                <a:latin typeface="黑体" panose="02010609060101010101" pitchFamily="49" charset="-122"/>
                <a:ea typeface="黑体" panose="02010609060101010101" pitchFamily="49" charset="-122"/>
                <a:cs typeface="Arial" panose="020B0604020202020204" pitchFamily="34" charset="0"/>
              </a:rPr>
              <a:t>罗先刚</a:t>
            </a:r>
            <a:r>
              <a:rPr lang="en-US" altLang="zh-CN" sz="1600" i="1" dirty="0">
                <a:latin typeface="黑体" panose="02010609060101010101" pitchFamily="49" charset="-122"/>
                <a:ea typeface="黑体" panose="02010609060101010101" pitchFamily="49" charset="-122"/>
                <a:cs typeface="Arial" panose="020B0604020202020204" pitchFamily="34" charset="0"/>
              </a:rPr>
              <a:t>.</a:t>
            </a:r>
            <a:r>
              <a:rPr lang="zh-CN" altLang="en-US" sz="1600" i="1" dirty="0">
                <a:latin typeface="黑体" panose="02010609060101010101" pitchFamily="49" charset="-122"/>
                <a:ea typeface="黑体" panose="02010609060101010101" pitchFamily="49" charset="-122"/>
                <a:cs typeface="Arial" panose="020B0604020202020204" pitchFamily="34" charset="0"/>
              </a:rPr>
              <a:t>亚波长电磁学</a:t>
            </a:r>
            <a:r>
              <a:rPr lang="en-US" altLang="zh-CN" sz="1600" i="1" dirty="0">
                <a:latin typeface="黑体" panose="02010609060101010101" pitchFamily="49" charset="-122"/>
                <a:ea typeface="黑体" panose="02010609060101010101" pitchFamily="49" charset="-122"/>
                <a:cs typeface="Arial" panose="020B0604020202020204" pitchFamily="34" charset="0"/>
              </a:rPr>
              <a:t>[M]</a:t>
            </a:r>
            <a:endParaRPr lang="zh-CN" altLang="en-US" sz="1600" i="1" dirty="0">
              <a:latin typeface="黑体" panose="02010609060101010101" pitchFamily="49" charset="-122"/>
              <a:ea typeface="黑体" panose="02010609060101010101" pitchFamily="49" charset="-122"/>
              <a:cs typeface="Arial" panose="020B0604020202020204" pitchFamily="34" charset="0"/>
            </a:endParaRPr>
          </a:p>
        </p:txBody>
      </p:sp>
      <p:sp>
        <p:nvSpPr>
          <p:cNvPr id="15" name="文本框 14">
            <a:extLst>
              <a:ext uri="{FF2B5EF4-FFF2-40B4-BE49-F238E27FC236}">
                <a16:creationId xmlns:a16="http://schemas.microsoft.com/office/drawing/2014/main" id="{0067D790-646D-3F58-0606-787D98F4E6BE}"/>
              </a:ext>
            </a:extLst>
          </p:cNvPr>
          <p:cNvSpPr txBox="1"/>
          <p:nvPr/>
        </p:nvSpPr>
        <p:spPr>
          <a:xfrm>
            <a:off x="461220" y="922908"/>
            <a:ext cx="29854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黑体" panose="02010609060101010101" pitchFamily="49" charset="-122"/>
                <a:ea typeface="黑体" panose="02010609060101010101" pitchFamily="49" charset="-122"/>
              </a:rPr>
              <a:t>（</a:t>
            </a:r>
            <a:r>
              <a:rPr lang="en-US" altLang="zh-CN" sz="2000" b="1" dirty="0">
                <a:solidFill>
                  <a:prstClr val="black"/>
                </a:solidFill>
                <a:latin typeface="黑体" panose="02010609060101010101" pitchFamily="49" charset="-122"/>
                <a:ea typeface="黑体" panose="02010609060101010101" pitchFamily="49" charset="-122"/>
              </a:rPr>
              <a:t>1</a:t>
            </a:r>
            <a:r>
              <a:rPr lang="zh-CN" altLang="en-US" sz="2000" b="1" dirty="0">
                <a:solidFill>
                  <a:prstClr val="black"/>
                </a:solidFill>
                <a:latin typeface="黑体" panose="02010609060101010101" pitchFamily="49" charset="-122"/>
                <a:ea typeface="黑体" panose="02010609060101010101" pitchFamily="49" charset="-122"/>
              </a:rPr>
              <a:t>）各向异性介质</a:t>
            </a:r>
          </a:p>
        </p:txBody>
      </p:sp>
      <p:sp>
        <p:nvSpPr>
          <p:cNvPr id="31" name="文本框 30">
            <a:extLst>
              <a:ext uri="{FF2B5EF4-FFF2-40B4-BE49-F238E27FC236}">
                <a16:creationId xmlns:a16="http://schemas.microsoft.com/office/drawing/2014/main" id="{7F9FE048-1C86-84BC-D3CC-51AF4F19C238}"/>
              </a:ext>
            </a:extLst>
          </p:cNvPr>
          <p:cNvSpPr txBox="1"/>
          <p:nvPr/>
        </p:nvSpPr>
        <p:spPr>
          <a:xfrm>
            <a:off x="860191" y="6094631"/>
            <a:ext cx="27554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prstClr val="black"/>
                </a:solidFill>
                <a:latin typeface="黑体" panose="02010609060101010101" pitchFamily="49" charset="-122"/>
                <a:ea typeface="黑体" panose="02010609060101010101" pitchFamily="49" charset="-122"/>
              </a:rPr>
              <a:t>庞加莱球上的对应</a:t>
            </a:r>
          </a:p>
        </p:txBody>
      </p:sp>
      <p:pic>
        <p:nvPicPr>
          <p:cNvPr id="32" name="图片 31">
            <a:extLst>
              <a:ext uri="{FF2B5EF4-FFF2-40B4-BE49-F238E27FC236}">
                <a16:creationId xmlns:a16="http://schemas.microsoft.com/office/drawing/2014/main" id="{1A0A5D49-FC46-2CB0-22AD-CA0816DE70A8}"/>
              </a:ext>
            </a:extLst>
          </p:cNvPr>
          <p:cNvPicPr>
            <a:picLocks noChangeAspect="1"/>
          </p:cNvPicPr>
          <p:nvPr/>
        </p:nvPicPr>
        <p:blipFill>
          <a:blip r:embed="rId11"/>
          <a:stretch>
            <a:fillRect/>
          </a:stretch>
        </p:blipFill>
        <p:spPr>
          <a:xfrm>
            <a:off x="784784" y="4453401"/>
            <a:ext cx="2985424" cy="1578694"/>
          </a:xfrm>
          <a:prstGeom prst="rect">
            <a:avLst/>
          </a:prstGeom>
        </p:spPr>
      </p:pic>
      <p:sp>
        <p:nvSpPr>
          <p:cNvPr id="33" name="文本框 32">
            <a:extLst>
              <a:ext uri="{FF2B5EF4-FFF2-40B4-BE49-F238E27FC236}">
                <a16:creationId xmlns:a16="http://schemas.microsoft.com/office/drawing/2014/main" id="{09820EA2-6E94-205B-C619-4B9F6C0D76C8}"/>
              </a:ext>
            </a:extLst>
          </p:cNvPr>
          <p:cNvSpPr txBox="1"/>
          <p:nvPr/>
        </p:nvSpPr>
        <p:spPr>
          <a:xfrm>
            <a:off x="822765" y="3556314"/>
            <a:ext cx="275547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prstClr val="black"/>
                </a:solidFill>
                <a:latin typeface="黑体" panose="02010609060101010101" pitchFamily="49" charset="-122"/>
                <a:ea typeface="黑体" panose="02010609060101010101" pitchFamily="49" charset="-122"/>
              </a:rPr>
              <a:t>各向异性介质旋转坐标导致的圆偏振光几何相位</a:t>
            </a:r>
          </a:p>
        </p:txBody>
      </p:sp>
      <p:sp>
        <p:nvSpPr>
          <p:cNvPr id="2" name="矩形 1">
            <a:extLst>
              <a:ext uri="{FF2B5EF4-FFF2-40B4-BE49-F238E27FC236}">
                <a16:creationId xmlns:a16="http://schemas.microsoft.com/office/drawing/2014/main" id="{861DE3CE-6D5B-90EB-6E8E-E9425C1A9908}"/>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 name="矩形 4">
            <a:extLst>
              <a:ext uri="{FF2B5EF4-FFF2-40B4-BE49-F238E27FC236}">
                <a16:creationId xmlns:a16="http://schemas.microsoft.com/office/drawing/2014/main" id="{98317E67-9071-C631-DEFD-CE744D932D9F}"/>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12" name="图片 11" descr="D:\3 融媒体\PPT制作\中国科学院大学标准Logo下载\国科大标准Logo\国科大标准Logo横式一（蓝色）.png国科大标准Logo横式一（蓝色）">
            <a:extLst>
              <a:ext uri="{FF2B5EF4-FFF2-40B4-BE49-F238E27FC236}">
                <a16:creationId xmlns:a16="http://schemas.microsoft.com/office/drawing/2014/main" id="{056A2C2A-B0A0-1A28-8855-E3E189E51069}"/>
              </a:ext>
            </a:extLst>
          </p:cNvPr>
          <p:cNvPicPr>
            <a:picLocks noChangeAspect="1"/>
          </p:cNvPicPr>
          <p:nvPr>
            <p:custDataLst>
              <p:tags r:id="rId3"/>
            </p:custDataLst>
          </p:nvPr>
        </p:nvPicPr>
        <p:blipFill>
          <a:blip r:embed="rId12"/>
          <a:srcRect/>
          <a:stretch>
            <a:fillRect/>
          </a:stretch>
        </p:blipFill>
        <p:spPr>
          <a:xfrm>
            <a:off x="8837295" y="191770"/>
            <a:ext cx="2995295" cy="628015"/>
          </a:xfrm>
          <a:prstGeom prst="rect">
            <a:avLst/>
          </a:prstGeom>
        </p:spPr>
      </p:pic>
      <p:sp>
        <p:nvSpPr>
          <p:cNvPr id="17" name="Title 1">
            <a:extLst>
              <a:ext uri="{FF2B5EF4-FFF2-40B4-BE49-F238E27FC236}">
                <a16:creationId xmlns:a16="http://schemas.microsoft.com/office/drawing/2014/main" id="{C9750F75-28B6-D5DE-2899-623578742C12}"/>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3.3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几何相位</a:t>
            </a:r>
          </a:p>
        </p:txBody>
      </p:sp>
      <p:sp>
        <p:nvSpPr>
          <p:cNvPr id="18" name="灯片编号占位符 5">
            <a:extLst>
              <a:ext uri="{FF2B5EF4-FFF2-40B4-BE49-F238E27FC236}">
                <a16:creationId xmlns:a16="http://schemas.microsoft.com/office/drawing/2014/main" id="{F9CC5497-0FB8-1C49-87D1-45BBE86F478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23</a:t>
            </a:fld>
            <a:endParaRPr lang="zh-CN" altLang="en-US">
              <a:solidFill>
                <a:srgbClr val="000000">
                  <a:tint val="75000"/>
                </a:srgbClr>
              </a:solidFill>
              <a:latin typeface="Arial"/>
              <a:ea typeface="微软雅黑"/>
            </a:endParaRPr>
          </a:p>
        </p:txBody>
      </p:sp>
    </p:spTree>
    <p:extLst>
      <p:ext uri="{BB962C8B-B14F-4D97-AF65-F5344CB8AC3E}">
        <p14:creationId xmlns:p14="http://schemas.microsoft.com/office/powerpoint/2010/main" val="3280767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EDFF148-5008-E48C-9784-66ED4C2B19D6}"/>
              </a:ext>
            </a:extLst>
          </p:cNvPr>
          <p:cNvPicPr>
            <a:picLocks noChangeAspect="1"/>
          </p:cNvPicPr>
          <p:nvPr/>
        </p:nvPicPr>
        <p:blipFill>
          <a:blip r:embed="rId6"/>
          <a:stretch>
            <a:fillRect/>
          </a:stretch>
        </p:blipFill>
        <p:spPr>
          <a:xfrm>
            <a:off x="1013282" y="5405763"/>
            <a:ext cx="4967657" cy="528784"/>
          </a:xfrm>
          <a:prstGeom prst="rect">
            <a:avLst/>
          </a:prstGeom>
        </p:spPr>
      </p:pic>
      <mc:AlternateContent xmlns:mc="http://schemas.openxmlformats.org/markup-compatibility/2006">
        <mc:Choice xmlns:a14="http://schemas.microsoft.com/office/drawing/2010/main" Requires="a14">
          <p:sp>
            <p:nvSpPr>
              <p:cNvPr id="20" name="矩形: 圆角 19">
                <a:extLst>
                  <a:ext uri="{FF2B5EF4-FFF2-40B4-BE49-F238E27FC236}">
                    <a16:creationId xmlns:a16="http://schemas.microsoft.com/office/drawing/2014/main" id="{1EC47F73-3126-B5A6-0D65-70F38868871B}"/>
                  </a:ext>
                </a:extLst>
              </p:cNvPr>
              <p:cNvSpPr/>
              <p:nvPr/>
            </p:nvSpPr>
            <p:spPr>
              <a:xfrm>
                <a:off x="3654459" y="1611138"/>
                <a:ext cx="3043825" cy="2275747"/>
              </a:xfrm>
              <a:prstGeom prst="roundRect">
                <a:avLst>
                  <a:gd name="adj" fmla="val 11748"/>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波矢</a:t>
                </a:r>
                <a14:m>
                  <m:oMath xmlns:m="http://schemas.openxmlformats.org/officeDocument/2006/math">
                    <m:acc>
                      <m:accPr>
                        <m:chr m:val="⃗"/>
                        <m:ctrlPr>
                          <a:rPr kumimoji="0" lang="en-US" altLang="zh-CN" b="0" i="1" u="none" strike="noStrike" kern="1200" cap="none" spc="0" normalizeH="0" baseline="0" noProof="0">
                            <a:ln>
                              <a:noFill/>
                            </a:ln>
                            <a:solidFill>
                              <a:prstClr val="white"/>
                            </a:solidFill>
                            <a:effectLst/>
                            <a:uLnTx/>
                            <a:uFillTx/>
                            <a:latin typeface="Cambria Math" panose="02040503050406030204" pitchFamily="18" charset="0"/>
                          </a:rPr>
                        </m:ctrlPr>
                      </m:accPr>
                      <m:e>
                        <m:r>
                          <a:rPr kumimoji="0" lang="en-US" altLang="zh-CN" b="0" i="1" u="none" strike="noStrike" kern="1200" cap="none" spc="0" normalizeH="0" baseline="0" noProof="0">
                            <a:ln>
                              <a:noFill/>
                            </a:ln>
                            <a:solidFill>
                              <a:prstClr val="white"/>
                            </a:solidFill>
                            <a:effectLst/>
                            <a:uLnTx/>
                            <a:uFillTx/>
                            <a:latin typeface="Cambria Math" panose="02040503050406030204" pitchFamily="18" charset="0"/>
                          </a:rPr>
                          <m:t>𝑘</m:t>
                        </m:r>
                      </m:e>
                    </m:acc>
                  </m:oMath>
                </a14:m>
                <a:r>
                  <a:rPr kumimoji="0" lang="zh-CN" altLang="en-US"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在参数空间中</a:t>
                </a:r>
                <a:r>
                  <a:rPr kumimoji="0" lang="zh-CN" altLang="en-US"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绕一圈</a:t>
                </a:r>
                <a:r>
                  <a:rPr kumimoji="0" lang="zh-CN" altLang="en-US"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，与之垂直的电场矢量沿着测地线作</a:t>
                </a:r>
                <a:r>
                  <a:rPr kumimoji="0" lang="zh-CN" altLang="en-US" b="1" i="0" u="none" strike="noStrike" kern="1200" cap="none" spc="0" normalizeH="0" baseline="0" noProof="0" dirty="0">
                    <a:ln>
                      <a:noFill/>
                    </a:ln>
                    <a:solidFill>
                      <a:srgbClr val="FFC000"/>
                    </a:solidFill>
                    <a:effectLst/>
                    <a:uLnTx/>
                    <a:uFillTx/>
                    <a:latin typeface="黑体" panose="02010609060101010101" pitchFamily="49" charset="-122"/>
                    <a:ea typeface="黑体" panose="02010609060101010101" pitchFamily="49" charset="-122"/>
                  </a:rPr>
                  <a:t>平行移动</a:t>
                </a:r>
                <a:r>
                  <a:rPr kumimoji="0" lang="zh-CN" altLang="en-US"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，回到出发点后电场矢量</a:t>
                </a:r>
                <a:r>
                  <a:rPr kumimoji="0" lang="zh-CN" altLang="en-US" b="1" i="0" u="none" strike="noStrike" kern="1200" cap="none" spc="0" normalizeH="0" baseline="0" noProof="0" dirty="0">
                    <a:ln>
                      <a:noFill/>
                    </a:ln>
                    <a:solidFill>
                      <a:srgbClr val="FFC000"/>
                    </a:solidFill>
                    <a:effectLst/>
                    <a:uLnTx/>
                    <a:uFillTx/>
                    <a:latin typeface="黑体" panose="02010609060101010101" pitchFamily="49" charset="-122"/>
                    <a:ea typeface="黑体" panose="02010609060101010101" pitchFamily="49" charset="-122"/>
                  </a:rPr>
                  <a:t>方向</a:t>
                </a:r>
                <a:r>
                  <a:rPr kumimoji="0" lang="zh-CN" altLang="en-US"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与开始不同</a:t>
                </a:r>
              </a:p>
            </p:txBody>
          </p:sp>
        </mc:Choice>
        <mc:Fallback>
          <p:sp>
            <p:nvSpPr>
              <p:cNvPr id="20" name="矩形: 圆角 19">
                <a:extLst>
                  <a:ext uri="{FF2B5EF4-FFF2-40B4-BE49-F238E27FC236}">
                    <a16:creationId xmlns:a16="http://schemas.microsoft.com/office/drawing/2014/main" id="{1EC47F73-3126-B5A6-0D65-70F38868871B}"/>
                  </a:ext>
                </a:extLst>
              </p:cNvPr>
              <p:cNvSpPr>
                <a:spLocks noRot="1" noChangeAspect="1" noMove="1" noResize="1" noEditPoints="1" noAdjustHandles="1" noChangeArrowheads="1" noChangeShapeType="1" noTextEdit="1"/>
              </p:cNvSpPr>
              <p:nvPr/>
            </p:nvSpPr>
            <p:spPr>
              <a:xfrm>
                <a:off x="3654459" y="1611138"/>
                <a:ext cx="3043825" cy="2275747"/>
              </a:xfrm>
              <a:prstGeom prst="roundRect">
                <a:avLst>
                  <a:gd name="adj" fmla="val 11748"/>
                </a:avLst>
              </a:prstGeom>
              <a:blipFill>
                <a:blip r:embed="rId7"/>
                <a:stretch>
                  <a:fillRect r="-6400" b="-133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0FE3C2F-8CFB-9309-2145-472F01E1671E}"/>
                  </a:ext>
                </a:extLst>
              </p:cNvPr>
              <p:cNvSpPr txBox="1"/>
              <p:nvPr/>
            </p:nvSpPr>
            <p:spPr>
              <a:xfrm>
                <a:off x="7507068" y="4742661"/>
                <a:ext cx="3412124" cy="4103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黑体" panose="02010609060101010101" pitchFamily="49" charset="-122"/>
                    <a:ea typeface="黑体" panose="02010609060101010101" pitchFamily="49" charset="-122"/>
                  </a:rPr>
                  <a:t>贝里联络</a:t>
                </a:r>
                <a14:m>
                  <m:oMath xmlns:m="http://schemas.openxmlformats.org/officeDocument/2006/math">
                    <m:sSup>
                      <m:sSupPr>
                        <m:ctrlPr>
                          <a:rPr lang="en-US" altLang="zh-CN" i="1">
                            <a:solidFill>
                              <a:prstClr val="black"/>
                            </a:solidFill>
                            <a:latin typeface="Cambria Math" panose="02040503050406030204" pitchFamily="18" charset="0"/>
                            <a:ea typeface="黑体" panose="02010609060101010101" pitchFamily="49" charset="-122"/>
                          </a:rPr>
                        </m:ctrlPr>
                      </m:sSupPr>
                      <m:e>
                        <m:r>
                          <a:rPr lang="en-US" altLang="zh-CN">
                            <a:solidFill>
                              <a:prstClr val="black"/>
                            </a:solidFill>
                            <a:latin typeface="Cambria Math" panose="02040503050406030204" pitchFamily="18" charset="0"/>
                            <a:ea typeface="黑体" panose="02010609060101010101" pitchFamily="49" charset="-122"/>
                          </a:rPr>
                          <m:t>𝑨</m:t>
                        </m:r>
                      </m:e>
                      <m:sup>
                        <m:r>
                          <a:rPr lang="en-US" altLang="zh-CN">
                            <a:solidFill>
                              <a:prstClr val="black"/>
                            </a:solidFill>
                            <a:latin typeface="Cambria Math" panose="02040503050406030204" pitchFamily="18" charset="0"/>
                            <a:ea typeface="黑体" panose="02010609060101010101" pitchFamily="49" charset="-122"/>
                          </a:rPr>
                          <m:t>𝝈</m:t>
                        </m:r>
                      </m:sup>
                    </m:sSup>
                    <m:r>
                      <a:rPr lang="en-US" altLang="zh-CN">
                        <a:solidFill>
                          <a:prstClr val="black"/>
                        </a:solidFill>
                        <a:latin typeface="Cambria Math" panose="02040503050406030204" pitchFamily="18" charset="0"/>
                        <a:ea typeface="黑体" panose="02010609060101010101" pitchFamily="49" charset="-122"/>
                      </a:rPr>
                      <m:t>(</m:t>
                    </m:r>
                    <m:acc>
                      <m:accPr>
                        <m:chr m:val="⃗"/>
                        <m:ctrlPr>
                          <a:rPr lang="en-US" altLang="zh-CN" i="1">
                            <a:solidFill>
                              <a:prstClr val="black"/>
                            </a:solidFill>
                            <a:latin typeface="Cambria Math" panose="02040503050406030204" pitchFamily="18" charset="0"/>
                            <a:ea typeface="黑体" panose="02010609060101010101" pitchFamily="49" charset="-122"/>
                          </a:rPr>
                        </m:ctrlPr>
                      </m:accPr>
                      <m:e>
                        <m:r>
                          <a:rPr lang="en-US" altLang="zh-CN">
                            <a:solidFill>
                              <a:prstClr val="black"/>
                            </a:solidFill>
                            <a:latin typeface="Cambria Math" panose="02040503050406030204" pitchFamily="18" charset="0"/>
                            <a:ea typeface="黑体" panose="02010609060101010101" pitchFamily="49" charset="-122"/>
                          </a:rPr>
                          <m:t>𝒌</m:t>
                        </m:r>
                      </m:e>
                    </m:acc>
                    <m:r>
                      <a:rPr lang="en-US" altLang="zh-CN">
                        <a:solidFill>
                          <a:prstClr val="black"/>
                        </a:solidFill>
                        <a:latin typeface="Cambria Math" panose="02040503050406030204" pitchFamily="18" charset="0"/>
                        <a:ea typeface="黑体" panose="02010609060101010101" pitchFamily="49" charset="-122"/>
                      </a:rPr>
                      <m:t>)</m:t>
                    </m:r>
                  </m:oMath>
                </a14:m>
                <a:r>
                  <a:rPr lang="zh-CN" altLang="en-US" dirty="0">
                    <a:solidFill>
                      <a:prstClr val="black"/>
                    </a:solidFill>
                    <a:latin typeface="黑体" panose="02010609060101010101" pitchFamily="49" charset="-122"/>
                    <a:ea typeface="黑体" panose="02010609060101010101" pitchFamily="49" charset="-122"/>
                  </a:rPr>
                  <a:t>：矢量势</a:t>
                </a:r>
              </a:p>
            </p:txBody>
          </p:sp>
        </mc:Choice>
        <mc:Fallback xmlns="">
          <p:sp>
            <p:nvSpPr>
              <p:cNvPr id="22" name="文本框 21">
                <a:extLst>
                  <a:ext uri="{FF2B5EF4-FFF2-40B4-BE49-F238E27FC236}">
                    <a16:creationId xmlns:a16="http://schemas.microsoft.com/office/drawing/2014/main" id="{F0FE3C2F-8CFB-9309-2145-472F01E1671E}"/>
                  </a:ext>
                </a:extLst>
              </p:cNvPr>
              <p:cNvSpPr txBox="1">
                <a:spLocks noRot="1" noChangeAspect="1" noMove="1" noResize="1" noEditPoints="1" noAdjustHandles="1" noChangeArrowheads="1" noChangeShapeType="1" noTextEdit="1"/>
              </p:cNvSpPr>
              <p:nvPr/>
            </p:nvSpPr>
            <p:spPr>
              <a:xfrm>
                <a:off x="7507068" y="4742661"/>
                <a:ext cx="3412124" cy="410305"/>
              </a:xfrm>
              <a:prstGeom prst="rect">
                <a:avLst/>
              </a:prstGeom>
              <a:blipFill>
                <a:blip r:embed="rId8"/>
                <a:stretch>
                  <a:fillRect l="-1429" t="-2985" b="-194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B847A4C-FC79-E7EF-66D7-9B8FAEBC20A8}"/>
                  </a:ext>
                </a:extLst>
              </p:cNvPr>
              <p:cNvSpPr txBox="1"/>
              <p:nvPr/>
            </p:nvSpPr>
            <p:spPr>
              <a:xfrm>
                <a:off x="7507068" y="5248585"/>
                <a:ext cx="3344618" cy="4103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黑体" panose="02010609060101010101" pitchFamily="49" charset="-122"/>
                    <a:ea typeface="黑体" panose="02010609060101010101" pitchFamily="49" charset="-122"/>
                  </a:rPr>
                  <a:t>贝里曲率</a:t>
                </a:r>
                <a14:m>
                  <m:oMath xmlns:m="http://schemas.openxmlformats.org/officeDocument/2006/math">
                    <m:sSup>
                      <m:sSupPr>
                        <m:ctrlPr>
                          <a:rPr lang="en-US" altLang="zh-CN" i="1">
                            <a:solidFill>
                              <a:prstClr val="black"/>
                            </a:solidFill>
                            <a:latin typeface="Cambria Math" panose="02040503050406030204" pitchFamily="18" charset="0"/>
                            <a:ea typeface="黑体" panose="02010609060101010101" pitchFamily="49" charset="-122"/>
                          </a:rPr>
                        </m:ctrlPr>
                      </m:sSupPr>
                      <m:e>
                        <m:r>
                          <a:rPr lang="en-US" altLang="zh-CN">
                            <a:solidFill>
                              <a:prstClr val="black"/>
                            </a:solidFill>
                            <a:latin typeface="Cambria Math" panose="02040503050406030204" pitchFamily="18" charset="0"/>
                            <a:ea typeface="黑体" panose="02010609060101010101" pitchFamily="49" charset="-122"/>
                          </a:rPr>
                          <m:t>𝑭</m:t>
                        </m:r>
                      </m:e>
                      <m:sup>
                        <m:r>
                          <a:rPr lang="en-US" altLang="zh-CN">
                            <a:solidFill>
                              <a:prstClr val="black"/>
                            </a:solidFill>
                            <a:latin typeface="Cambria Math" panose="02040503050406030204" pitchFamily="18" charset="0"/>
                            <a:ea typeface="黑体" panose="02010609060101010101" pitchFamily="49" charset="-122"/>
                          </a:rPr>
                          <m:t>𝝈</m:t>
                        </m:r>
                      </m:sup>
                    </m:sSup>
                    <m:r>
                      <a:rPr lang="en-US" altLang="zh-CN">
                        <a:solidFill>
                          <a:prstClr val="black"/>
                        </a:solidFill>
                        <a:latin typeface="Cambria Math" panose="02040503050406030204" pitchFamily="18" charset="0"/>
                        <a:ea typeface="黑体" panose="02010609060101010101" pitchFamily="49" charset="-122"/>
                      </a:rPr>
                      <m:t>(</m:t>
                    </m:r>
                    <m:acc>
                      <m:accPr>
                        <m:chr m:val="⃗"/>
                        <m:ctrlPr>
                          <a:rPr lang="en-US" altLang="zh-CN" i="1">
                            <a:solidFill>
                              <a:prstClr val="black"/>
                            </a:solidFill>
                            <a:latin typeface="Cambria Math" panose="02040503050406030204" pitchFamily="18" charset="0"/>
                            <a:ea typeface="黑体" panose="02010609060101010101" pitchFamily="49" charset="-122"/>
                          </a:rPr>
                        </m:ctrlPr>
                      </m:accPr>
                      <m:e>
                        <m:r>
                          <a:rPr lang="en-US" altLang="zh-CN">
                            <a:solidFill>
                              <a:prstClr val="black"/>
                            </a:solidFill>
                            <a:latin typeface="Cambria Math" panose="02040503050406030204" pitchFamily="18" charset="0"/>
                            <a:ea typeface="黑体" panose="02010609060101010101" pitchFamily="49" charset="-122"/>
                          </a:rPr>
                          <m:t>𝒌</m:t>
                        </m:r>
                      </m:e>
                    </m:acc>
                    <m:r>
                      <a:rPr lang="en-US" altLang="zh-CN">
                        <a:solidFill>
                          <a:prstClr val="black"/>
                        </a:solidFill>
                        <a:latin typeface="Cambria Math" panose="02040503050406030204" pitchFamily="18" charset="0"/>
                        <a:ea typeface="黑体" panose="02010609060101010101" pitchFamily="49" charset="-122"/>
                      </a:rPr>
                      <m:t>) </m:t>
                    </m:r>
                  </m:oMath>
                </a14:m>
                <a:r>
                  <a:rPr lang="zh-CN" altLang="en-US" dirty="0">
                    <a:solidFill>
                      <a:prstClr val="black"/>
                    </a:solidFill>
                    <a:latin typeface="黑体" panose="02010609060101010101" pitchFamily="49" charset="-122"/>
                    <a:ea typeface="黑体" panose="02010609060101010101" pitchFamily="49" charset="-122"/>
                  </a:rPr>
                  <a:t>：等效磁场</a:t>
                </a:r>
              </a:p>
            </p:txBody>
          </p:sp>
        </mc:Choice>
        <mc:Fallback xmlns="">
          <p:sp>
            <p:nvSpPr>
              <p:cNvPr id="23" name="文本框 22">
                <a:extLst>
                  <a:ext uri="{FF2B5EF4-FFF2-40B4-BE49-F238E27FC236}">
                    <a16:creationId xmlns:a16="http://schemas.microsoft.com/office/drawing/2014/main" id="{3B847A4C-FC79-E7EF-66D7-9B8FAEBC20A8}"/>
                  </a:ext>
                </a:extLst>
              </p:cNvPr>
              <p:cNvSpPr txBox="1">
                <a:spLocks noRot="1" noChangeAspect="1" noMove="1" noResize="1" noEditPoints="1" noAdjustHandles="1" noChangeArrowheads="1" noChangeShapeType="1" noTextEdit="1"/>
              </p:cNvSpPr>
              <p:nvPr/>
            </p:nvSpPr>
            <p:spPr>
              <a:xfrm>
                <a:off x="7507068" y="5248585"/>
                <a:ext cx="3344618" cy="410305"/>
              </a:xfrm>
              <a:prstGeom prst="rect">
                <a:avLst/>
              </a:prstGeom>
              <a:blipFill>
                <a:blip r:embed="rId9"/>
                <a:stretch>
                  <a:fillRect l="-1457" t="-2985" b="-194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82469BE-00E5-86D9-A126-84EEA75545F4}"/>
                  </a:ext>
                </a:extLst>
              </p:cNvPr>
              <p:cNvSpPr txBox="1"/>
              <p:nvPr/>
            </p:nvSpPr>
            <p:spPr>
              <a:xfrm>
                <a:off x="7507068" y="5766508"/>
                <a:ext cx="33446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黑体" panose="02010609060101010101" pitchFamily="49" charset="-122"/>
                    <a:ea typeface="黑体" panose="02010609060101010101" pitchFamily="49" charset="-122"/>
                  </a:rPr>
                  <a:t>螺旋度</a:t>
                </a:r>
                <a14:m>
                  <m:oMath xmlns:m="http://schemas.openxmlformats.org/officeDocument/2006/math">
                    <m:r>
                      <a:rPr lang="en-US" altLang="zh-CN">
                        <a:solidFill>
                          <a:prstClr val="black"/>
                        </a:solidFill>
                        <a:latin typeface="Cambria Math" panose="02040503050406030204" pitchFamily="18" charset="0"/>
                        <a:ea typeface="黑体" panose="02010609060101010101" pitchFamily="49" charset="-122"/>
                      </a:rPr>
                      <m:t>𝝈</m:t>
                    </m:r>
                  </m:oMath>
                </a14:m>
                <a:r>
                  <a:rPr lang="zh-CN" altLang="en-US" dirty="0">
                    <a:solidFill>
                      <a:prstClr val="black"/>
                    </a:solidFill>
                    <a:latin typeface="黑体" panose="02010609060101010101" pitchFamily="49" charset="-122"/>
                    <a:ea typeface="黑体" panose="02010609060101010101" pitchFamily="49" charset="-122"/>
                  </a:rPr>
                  <a:t>：等效磁荷</a:t>
                </a:r>
              </a:p>
            </p:txBody>
          </p:sp>
        </mc:Choice>
        <mc:Fallback xmlns="">
          <p:sp>
            <p:nvSpPr>
              <p:cNvPr id="24" name="文本框 23">
                <a:extLst>
                  <a:ext uri="{FF2B5EF4-FFF2-40B4-BE49-F238E27FC236}">
                    <a16:creationId xmlns:a16="http://schemas.microsoft.com/office/drawing/2014/main" id="{582469BE-00E5-86D9-A126-84EEA75545F4}"/>
                  </a:ext>
                </a:extLst>
              </p:cNvPr>
              <p:cNvSpPr txBox="1">
                <a:spLocks noRot="1" noChangeAspect="1" noMove="1" noResize="1" noEditPoints="1" noAdjustHandles="1" noChangeArrowheads="1" noChangeShapeType="1" noTextEdit="1"/>
              </p:cNvSpPr>
              <p:nvPr/>
            </p:nvSpPr>
            <p:spPr>
              <a:xfrm>
                <a:off x="7507068" y="5766508"/>
                <a:ext cx="3344618" cy="369332"/>
              </a:xfrm>
              <a:prstGeom prst="rect">
                <a:avLst/>
              </a:prstGeom>
              <a:blipFill>
                <a:blip r:embed="rId10"/>
                <a:stretch>
                  <a:fillRect l="-1457" t="-13115" b="-213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A93DB6E2-E45D-4EA9-0D7E-D0958A765ACE}"/>
              </a:ext>
            </a:extLst>
          </p:cNvPr>
          <p:cNvGrpSpPr/>
          <p:nvPr/>
        </p:nvGrpSpPr>
        <p:grpSpPr>
          <a:xfrm>
            <a:off x="456397" y="1892614"/>
            <a:ext cx="3660668" cy="2751139"/>
            <a:chOff x="7812743" y="1550466"/>
            <a:chExt cx="3660668" cy="2751139"/>
          </a:xfrm>
        </p:grpSpPr>
        <p:pic>
          <p:nvPicPr>
            <p:cNvPr id="5" name="图片 4">
              <a:extLst>
                <a:ext uri="{FF2B5EF4-FFF2-40B4-BE49-F238E27FC236}">
                  <a16:creationId xmlns:a16="http://schemas.microsoft.com/office/drawing/2014/main" id="{9C3BC81C-0346-6155-E633-88571BE6A67A}"/>
                </a:ext>
              </a:extLst>
            </p:cNvPr>
            <p:cNvPicPr>
              <a:picLocks noChangeAspect="1"/>
            </p:cNvPicPr>
            <p:nvPr/>
          </p:nvPicPr>
          <p:blipFill rotWithShape="1">
            <a:blip r:embed="rId11"/>
            <a:srcRect l="49226"/>
            <a:stretch/>
          </p:blipFill>
          <p:spPr>
            <a:xfrm>
              <a:off x="7812743" y="1550466"/>
              <a:ext cx="3086952" cy="2597251"/>
            </a:xfrm>
            <a:prstGeom prst="rect">
              <a:avLst/>
            </a:prstGeom>
          </p:spPr>
        </p:pic>
        <p:sp>
          <p:nvSpPr>
            <p:cNvPr id="21" name="矩形 20">
              <a:extLst>
                <a:ext uri="{FF2B5EF4-FFF2-40B4-BE49-F238E27FC236}">
                  <a16:creationId xmlns:a16="http://schemas.microsoft.com/office/drawing/2014/main" id="{7DBDA38B-8C93-FE30-111F-E5A442378921}"/>
                </a:ext>
              </a:extLst>
            </p:cNvPr>
            <p:cNvSpPr/>
            <p:nvPr/>
          </p:nvSpPr>
          <p:spPr>
            <a:xfrm>
              <a:off x="9755614" y="3755622"/>
              <a:ext cx="1717797" cy="545983"/>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6" name="图片 25">
              <a:extLst>
                <a:ext uri="{FF2B5EF4-FFF2-40B4-BE49-F238E27FC236}">
                  <a16:creationId xmlns:a16="http://schemas.microsoft.com/office/drawing/2014/main" id="{BC653A41-624E-4660-53BF-701A39C10A6D}"/>
                </a:ext>
              </a:extLst>
            </p:cNvPr>
            <p:cNvPicPr>
              <a:picLocks noChangeAspect="1"/>
            </p:cNvPicPr>
            <p:nvPr/>
          </p:nvPicPr>
          <p:blipFill>
            <a:blip r:embed="rId12"/>
            <a:stretch>
              <a:fillRect/>
            </a:stretch>
          </p:blipFill>
          <p:spPr>
            <a:xfrm>
              <a:off x="9841660" y="3875017"/>
              <a:ext cx="1492327" cy="279414"/>
            </a:xfrm>
            <a:prstGeom prst="rect">
              <a:avLst/>
            </a:prstGeom>
          </p:spPr>
        </p:pic>
      </p:grpSp>
      <p:sp>
        <p:nvSpPr>
          <p:cNvPr id="17" name="文本框 16">
            <a:extLst>
              <a:ext uri="{FF2B5EF4-FFF2-40B4-BE49-F238E27FC236}">
                <a16:creationId xmlns:a16="http://schemas.microsoft.com/office/drawing/2014/main" id="{BD8836B9-E999-0661-E18A-79576B21D794}"/>
              </a:ext>
            </a:extLst>
          </p:cNvPr>
          <p:cNvSpPr txBox="1"/>
          <p:nvPr/>
        </p:nvSpPr>
        <p:spPr>
          <a:xfrm>
            <a:off x="684640" y="4778537"/>
            <a:ext cx="26304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prstClr val="black"/>
                </a:solidFill>
                <a:latin typeface="黑体" panose="02010609060101010101" pitchFamily="49" charset="-122"/>
                <a:ea typeface="黑体" panose="02010609060101010101" pitchFamily="49" charset="-122"/>
              </a:rPr>
              <a:t>动量空间的图像</a:t>
            </a:r>
          </a:p>
        </p:txBody>
      </p:sp>
      <p:sp>
        <p:nvSpPr>
          <p:cNvPr id="3" name="矩形 2">
            <a:extLst>
              <a:ext uri="{FF2B5EF4-FFF2-40B4-BE49-F238E27FC236}">
                <a16:creationId xmlns:a16="http://schemas.microsoft.com/office/drawing/2014/main" id="{336E786F-340B-6A47-5535-F86F427662A7}"/>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6" name="矩形 5">
            <a:extLst>
              <a:ext uri="{FF2B5EF4-FFF2-40B4-BE49-F238E27FC236}">
                <a16:creationId xmlns:a16="http://schemas.microsoft.com/office/drawing/2014/main" id="{EF8D9385-667B-A76B-6B33-5975051A72CC}"/>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7" name="图片 6" descr="D:\3 融媒体\PPT制作\中国科学院大学标准Logo下载\国科大标准Logo\国科大标准Logo横式一（蓝色）.png国科大标准Logo横式一（蓝色）">
            <a:extLst>
              <a:ext uri="{FF2B5EF4-FFF2-40B4-BE49-F238E27FC236}">
                <a16:creationId xmlns:a16="http://schemas.microsoft.com/office/drawing/2014/main" id="{B8F23593-4058-E3CF-2DE3-20C02F0CC58E}"/>
              </a:ext>
            </a:extLst>
          </p:cNvPr>
          <p:cNvPicPr>
            <a:picLocks noChangeAspect="1"/>
          </p:cNvPicPr>
          <p:nvPr>
            <p:custDataLst>
              <p:tags r:id="rId3"/>
            </p:custDataLst>
          </p:nvPr>
        </p:nvPicPr>
        <p:blipFill>
          <a:blip r:embed="rId13"/>
          <a:srcRect/>
          <a:stretch>
            <a:fillRect/>
          </a:stretch>
        </p:blipFill>
        <p:spPr>
          <a:xfrm>
            <a:off x="8837295" y="191770"/>
            <a:ext cx="2995295" cy="628015"/>
          </a:xfrm>
          <a:prstGeom prst="rect">
            <a:avLst/>
          </a:prstGeom>
        </p:spPr>
      </p:pic>
      <p:sp>
        <p:nvSpPr>
          <p:cNvPr id="9" name="Title 1">
            <a:extLst>
              <a:ext uri="{FF2B5EF4-FFF2-40B4-BE49-F238E27FC236}">
                <a16:creationId xmlns:a16="http://schemas.microsoft.com/office/drawing/2014/main" id="{E37749EB-4470-10DB-B51E-6995DC847BF8}"/>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3.3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几何相位</a:t>
            </a:r>
          </a:p>
        </p:txBody>
      </p:sp>
      <p:sp>
        <p:nvSpPr>
          <p:cNvPr id="10" name="灯片编号占位符 5">
            <a:extLst>
              <a:ext uri="{FF2B5EF4-FFF2-40B4-BE49-F238E27FC236}">
                <a16:creationId xmlns:a16="http://schemas.microsoft.com/office/drawing/2014/main" id="{FD5FC14B-9839-A639-D75C-C2B8B590150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24</a:t>
            </a:fld>
            <a:endParaRPr lang="zh-CN" altLang="en-US">
              <a:solidFill>
                <a:srgbClr val="000000">
                  <a:tint val="75000"/>
                </a:srgbClr>
              </a:solidFill>
              <a:latin typeface="Arial"/>
              <a:ea typeface="微软雅黑"/>
            </a:endParaRPr>
          </a:p>
        </p:txBody>
      </p:sp>
      <p:sp>
        <p:nvSpPr>
          <p:cNvPr id="11" name="文本框 10">
            <a:extLst>
              <a:ext uri="{FF2B5EF4-FFF2-40B4-BE49-F238E27FC236}">
                <a16:creationId xmlns:a16="http://schemas.microsoft.com/office/drawing/2014/main" id="{68D5EFA3-4AB6-5A32-B0BD-3DEDD98B5ABE}"/>
              </a:ext>
            </a:extLst>
          </p:cNvPr>
          <p:cNvSpPr txBox="1"/>
          <p:nvPr/>
        </p:nvSpPr>
        <p:spPr>
          <a:xfrm>
            <a:off x="461220" y="922908"/>
            <a:ext cx="26404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黑体" panose="02010609060101010101" pitchFamily="49" charset="-122"/>
                <a:ea typeface="黑体" panose="02010609060101010101" pitchFamily="49" charset="-122"/>
              </a:rPr>
              <a:t>（</a:t>
            </a:r>
            <a:r>
              <a:rPr lang="en-US" altLang="zh-CN" sz="2000" b="1" dirty="0">
                <a:solidFill>
                  <a:prstClr val="black"/>
                </a:solidFill>
                <a:latin typeface="黑体" panose="02010609060101010101" pitchFamily="49" charset="-122"/>
                <a:ea typeface="黑体" panose="02010609060101010101" pitchFamily="49" charset="-122"/>
              </a:rPr>
              <a:t>2</a:t>
            </a:r>
            <a:r>
              <a:rPr lang="zh-CN" altLang="en-US" sz="2000" b="1" dirty="0">
                <a:solidFill>
                  <a:prstClr val="black"/>
                </a:solidFill>
                <a:latin typeface="黑体" panose="02010609060101010101" pitchFamily="49" charset="-122"/>
                <a:ea typeface="黑体" panose="02010609060101010101" pitchFamily="49" charset="-122"/>
              </a:rPr>
              <a:t>）各向同性介质</a:t>
            </a:r>
          </a:p>
        </p:txBody>
      </p:sp>
      <p:pic>
        <p:nvPicPr>
          <p:cNvPr id="14" name="图片 13">
            <a:extLst>
              <a:ext uri="{FF2B5EF4-FFF2-40B4-BE49-F238E27FC236}">
                <a16:creationId xmlns:a16="http://schemas.microsoft.com/office/drawing/2014/main" id="{02729056-B8CF-93FA-9638-54A37C3E5A5B}"/>
              </a:ext>
            </a:extLst>
          </p:cNvPr>
          <p:cNvPicPr>
            <a:picLocks noChangeAspect="1"/>
          </p:cNvPicPr>
          <p:nvPr/>
        </p:nvPicPr>
        <p:blipFill>
          <a:blip r:embed="rId14"/>
          <a:stretch>
            <a:fillRect/>
          </a:stretch>
        </p:blipFill>
        <p:spPr>
          <a:xfrm>
            <a:off x="6809394" y="1826450"/>
            <a:ext cx="4739965" cy="1711654"/>
          </a:xfrm>
          <a:prstGeom prst="rect">
            <a:avLst/>
          </a:prstGeom>
        </p:spPr>
      </p:pic>
      <p:sp>
        <p:nvSpPr>
          <p:cNvPr id="15" name="文本框 14">
            <a:extLst>
              <a:ext uri="{FF2B5EF4-FFF2-40B4-BE49-F238E27FC236}">
                <a16:creationId xmlns:a16="http://schemas.microsoft.com/office/drawing/2014/main" id="{425444AE-8332-11E5-2312-35F58066B60F}"/>
              </a:ext>
            </a:extLst>
          </p:cNvPr>
          <p:cNvSpPr txBox="1"/>
          <p:nvPr/>
        </p:nvSpPr>
        <p:spPr>
          <a:xfrm>
            <a:off x="7691217" y="3505216"/>
            <a:ext cx="304382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black"/>
                </a:solidFill>
                <a:latin typeface="黑体" panose="02010609060101010101" pitchFamily="49" charset="-122"/>
                <a:ea typeface="黑体" panose="02010609060101010101" pitchFamily="49" charset="-122"/>
              </a:rPr>
              <a:t>圆偏振光经过</a:t>
            </a:r>
            <a:r>
              <a:rPr lang="zh-CN" altLang="en-US" b="1" dirty="0">
                <a:solidFill>
                  <a:srgbClr val="FF0000"/>
                </a:solidFill>
                <a:latin typeface="黑体" panose="02010609060101010101" pitchFamily="49" charset="-122"/>
                <a:ea typeface="黑体" panose="02010609060101010101" pitchFamily="49" charset="-122"/>
              </a:rPr>
              <a:t>螺旋光纤</a:t>
            </a:r>
            <a:r>
              <a:rPr lang="zh-CN" altLang="en-US" b="1" dirty="0">
                <a:solidFill>
                  <a:prstClr val="black"/>
                </a:solidFill>
                <a:latin typeface="黑体" panose="02010609060101010101" pitchFamily="49" charset="-122"/>
                <a:ea typeface="黑体" panose="02010609060101010101" pitchFamily="49" charset="-122"/>
              </a:rPr>
              <a:t>绕转一周后产生额外的几何相位</a:t>
            </a:r>
          </a:p>
        </p:txBody>
      </p:sp>
      <p:sp>
        <p:nvSpPr>
          <p:cNvPr id="18" name="文本框 17">
            <a:extLst>
              <a:ext uri="{FF2B5EF4-FFF2-40B4-BE49-F238E27FC236}">
                <a16:creationId xmlns:a16="http://schemas.microsoft.com/office/drawing/2014/main" id="{F06EDE76-1EF4-34AE-198F-50F7ED34EB30}"/>
              </a:ext>
            </a:extLst>
          </p:cNvPr>
          <p:cNvSpPr txBox="1"/>
          <p:nvPr/>
        </p:nvSpPr>
        <p:spPr>
          <a:xfrm>
            <a:off x="7635240" y="1305693"/>
            <a:ext cx="2804160" cy="369332"/>
          </a:xfrm>
          <a:prstGeom prst="rect">
            <a:avLst/>
          </a:prstGeom>
          <a:noFill/>
        </p:spPr>
        <p:txBody>
          <a:bodyPr wrap="square">
            <a:spAutoFit/>
          </a:bodyPr>
          <a:lstStyle/>
          <a:p>
            <a:pPr algn="ctr"/>
            <a:r>
              <a:rPr lang="en-US" altLang="zh-CN" i="1" dirty="0">
                <a:latin typeface="Times New Roman" panose="02020603050405020304" pitchFamily="18" charset="0"/>
                <a:cs typeface="Times New Roman" panose="02020603050405020304" pitchFamily="18" charset="0"/>
              </a:rPr>
              <a:t>Phys. Rev. Lett. 57, 937</a:t>
            </a:r>
          </a:p>
        </p:txBody>
      </p:sp>
    </p:spTree>
    <p:extLst>
      <p:ext uri="{BB962C8B-B14F-4D97-AF65-F5344CB8AC3E}">
        <p14:creationId xmlns:p14="http://schemas.microsoft.com/office/powerpoint/2010/main" val="551744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4D242359-44B5-4A79-8B43-6C02CD17EA1D}"/>
              </a:ext>
            </a:extLst>
          </p:cNvPr>
          <p:cNvGrpSpPr/>
          <p:nvPr/>
        </p:nvGrpSpPr>
        <p:grpSpPr>
          <a:xfrm>
            <a:off x="971995" y="4715357"/>
            <a:ext cx="3102685" cy="747209"/>
            <a:chOff x="820145" y="3793332"/>
            <a:chExt cx="3102685" cy="747209"/>
          </a:xfrm>
        </p:grpSpPr>
        <p:pic>
          <p:nvPicPr>
            <p:cNvPr id="6" name="图片 5">
              <a:extLst>
                <a:ext uri="{FF2B5EF4-FFF2-40B4-BE49-F238E27FC236}">
                  <a16:creationId xmlns:a16="http://schemas.microsoft.com/office/drawing/2014/main" id="{D78409F4-C743-D8F7-15AE-D44E43B78F24}"/>
                </a:ext>
              </a:extLst>
            </p:cNvPr>
            <p:cNvPicPr>
              <a:picLocks noChangeAspect="1"/>
            </p:cNvPicPr>
            <p:nvPr/>
          </p:nvPicPr>
          <p:blipFill>
            <a:blip r:embed="rId6"/>
            <a:stretch>
              <a:fillRect/>
            </a:stretch>
          </p:blipFill>
          <p:spPr>
            <a:xfrm>
              <a:off x="820145" y="3793332"/>
              <a:ext cx="2999213" cy="747209"/>
            </a:xfrm>
            <a:prstGeom prst="rect">
              <a:avLst/>
            </a:prstGeom>
          </p:spPr>
        </p:pic>
        <p:sp>
          <p:nvSpPr>
            <p:cNvPr id="10" name="矩形 9">
              <a:extLst>
                <a:ext uri="{FF2B5EF4-FFF2-40B4-BE49-F238E27FC236}">
                  <a16:creationId xmlns:a16="http://schemas.microsoft.com/office/drawing/2014/main" id="{7ADE8138-4DF4-9341-1D9A-DFA110BC2E96}"/>
                </a:ext>
              </a:extLst>
            </p:cNvPr>
            <p:cNvSpPr/>
            <p:nvPr/>
          </p:nvSpPr>
          <p:spPr>
            <a:xfrm>
              <a:off x="2802690" y="3793332"/>
              <a:ext cx="1120140" cy="710465"/>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1" name="文本框 10">
            <a:extLst>
              <a:ext uri="{FF2B5EF4-FFF2-40B4-BE49-F238E27FC236}">
                <a16:creationId xmlns:a16="http://schemas.microsoft.com/office/drawing/2014/main" id="{2800771D-2E10-E31A-5A2B-BC652F9A4602}"/>
              </a:ext>
            </a:extLst>
          </p:cNvPr>
          <p:cNvSpPr txBox="1"/>
          <p:nvPr/>
        </p:nvSpPr>
        <p:spPr>
          <a:xfrm>
            <a:off x="4221066" y="4747423"/>
            <a:ext cx="19743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自旋</a:t>
            </a:r>
            <a:r>
              <a:rPr kumimoji="0" lang="en-US" altLang="zh-CN"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轨道耦合项</a:t>
            </a: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影响了</a:t>
            </a:r>
            <a:r>
              <a:rPr kumimoji="0" lang="zh-CN" altLang="en-US"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横向</a:t>
            </a: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位移</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24E8B78-EECC-235B-EC17-DB7C715CF36C}"/>
                  </a:ext>
                </a:extLst>
              </p:cNvPr>
              <p:cNvSpPr txBox="1"/>
              <p:nvPr/>
            </p:nvSpPr>
            <p:spPr>
              <a:xfrm>
                <a:off x="763833" y="5517035"/>
                <a:ext cx="5173417" cy="78867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含有</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𝜎</m:t>
                    </m:r>
                  </m:oMath>
                </a14:m>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的项可被视为由贝利曲率</a:t>
                </a:r>
                <a14:m>
                  <m:oMath xmlns:m="http://schemas.openxmlformats.org/officeDocument/2006/math">
                    <m:sSup>
                      <m:sSup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rPr>
                          <m:t>𝑭</m:t>
                        </m:r>
                      </m:e>
                      <m:sup>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rPr>
                          <m:t>𝝈</m:t>
                        </m:r>
                      </m:sup>
                    </m:sSup>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rPr>
                      <m:t>(</m:t>
                    </m:r>
                    <m:acc>
                      <m:accPr>
                        <m:chr m:val="⃗"/>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rPr>
                        </m:ctrlPr>
                      </m:acc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rPr>
                          <m:t>𝒌</m:t>
                        </m:r>
                      </m:e>
                    </m:acc>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rPr>
                      <m:t>) </m:t>
                    </m:r>
                  </m:oMath>
                </a14:m>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作用在动量空间中的“洛伦兹力”</a:t>
                </a:r>
              </a:p>
            </p:txBody>
          </p:sp>
        </mc:Choice>
        <mc:Fallback xmlns="">
          <p:sp>
            <p:nvSpPr>
              <p:cNvPr id="12" name="文本框 11">
                <a:extLst>
                  <a:ext uri="{FF2B5EF4-FFF2-40B4-BE49-F238E27FC236}">
                    <a16:creationId xmlns:a16="http://schemas.microsoft.com/office/drawing/2014/main" id="{524E8B78-EECC-235B-EC17-DB7C715CF36C}"/>
                  </a:ext>
                </a:extLst>
              </p:cNvPr>
              <p:cNvSpPr txBox="1">
                <a:spLocks noRot="1" noChangeAspect="1" noMove="1" noResize="1" noEditPoints="1" noAdjustHandles="1" noChangeArrowheads="1" noChangeShapeType="1" noTextEdit="1"/>
              </p:cNvSpPr>
              <p:nvPr/>
            </p:nvSpPr>
            <p:spPr>
              <a:xfrm>
                <a:off x="763833" y="5517035"/>
                <a:ext cx="5173417" cy="788677"/>
              </a:xfrm>
              <a:prstGeom prst="rect">
                <a:avLst/>
              </a:prstGeom>
              <a:blipFill>
                <a:blip r:embed="rId7"/>
                <a:stretch>
                  <a:fillRect l="-942" b="-11628"/>
                </a:stretch>
              </a:blipFill>
            </p:spPr>
            <p:txBody>
              <a:bodyPr/>
              <a:lstStyle/>
              <a:p>
                <a:r>
                  <a:rPr lang="zh-CN" altLang="en-US">
                    <a:noFill/>
                  </a:rPr>
                  <a:t> </a:t>
                </a:r>
              </a:p>
            </p:txBody>
          </p:sp>
        </mc:Fallback>
      </mc:AlternateContent>
      <p:sp>
        <p:nvSpPr>
          <p:cNvPr id="24" name="矩形: 圆角 23">
            <a:extLst>
              <a:ext uri="{FF2B5EF4-FFF2-40B4-BE49-F238E27FC236}">
                <a16:creationId xmlns:a16="http://schemas.microsoft.com/office/drawing/2014/main" id="{F0AF3013-464C-F07D-93DC-885B2BF054BC}"/>
              </a:ext>
            </a:extLst>
          </p:cNvPr>
          <p:cNvSpPr/>
          <p:nvPr/>
        </p:nvSpPr>
        <p:spPr>
          <a:xfrm>
            <a:off x="3431227" y="6067097"/>
            <a:ext cx="2338164" cy="5216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rPr>
              <a:t>SAM+EOAM</a:t>
            </a:r>
            <a:endParaRPr kumimoji="0" lang="zh-CN" altLang="en-US" b="1"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5" name="文本框 24">
            <a:extLst>
              <a:ext uri="{FF2B5EF4-FFF2-40B4-BE49-F238E27FC236}">
                <a16:creationId xmlns:a16="http://schemas.microsoft.com/office/drawing/2014/main" id="{764ED3F3-7B94-4CF4-25E7-79E155D36AEA}"/>
              </a:ext>
            </a:extLst>
          </p:cNvPr>
          <p:cNvSpPr txBox="1"/>
          <p:nvPr/>
        </p:nvSpPr>
        <p:spPr>
          <a:xfrm>
            <a:off x="1206324" y="4130486"/>
            <a:ext cx="315965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prstClr val="black"/>
                </a:solidFill>
                <a:latin typeface="黑体" panose="02010609060101010101" pitchFamily="49" charset="-122"/>
                <a:ea typeface="黑体" panose="02010609060101010101" pitchFamily="49" charset="-122"/>
              </a:rPr>
              <a:t>梯度折射率介质的自旋霍尔效应</a:t>
            </a:r>
          </a:p>
        </p:txBody>
      </p:sp>
      <p:sp>
        <p:nvSpPr>
          <p:cNvPr id="29" name="文本框 28">
            <a:extLst>
              <a:ext uri="{FF2B5EF4-FFF2-40B4-BE49-F238E27FC236}">
                <a16:creationId xmlns:a16="http://schemas.microsoft.com/office/drawing/2014/main" id="{9108A055-4FA1-B509-F77B-E164D227C6AB}"/>
              </a:ext>
            </a:extLst>
          </p:cNvPr>
          <p:cNvSpPr txBox="1"/>
          <p:nvPr/>
        </p:nvSpPr>
        <p:spPr>
          <a:xfrm>
            <a:off x="828802" y="1003083"/>
            <a:ext cx="362831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i="1" dirty="0">
                <a:latin typeface="Times New Roman" panose="02020603050405020304" pitchFamily="18" charset="0"/>
                <a:cs typeface="Times New Roman" panose="02020603050405020304" pitchFamily="18" charset="0"/>
              </a:rPr>
              <a:t>Nature Photon. 2, 748–753 (2008)</a:t>
            </a:r>
          </a:p>
        </p:txBody>
      </p:sp>
      <p:sp>
        <p:nvSpPr>
          <p:cNvPr id="2" name="矩形 1">
            <a:extLst>
              <a:ext uri="{FF2B5EF4-FFF2-40B4-BE49-F238E27FC236}">
                <a16:creationId xmlns:a16="http://schemas.microsoft.com/office/drawing/2014/main" id="{3347BF9B-F4C8-E7E7-556B-6B0705E9FBF1}"/>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 name="矩形 4">
            <a:extLst>
              <a:ext uri="{FF2B5EF4-FFF2-40B4-BE49-F238E27FC236}">
                <a16:creationId xmlns:a16="http://schemas.microsoft.com/office/drawing/2014/main" id="{04976F93-705A-539D-21AC-5702F0211F08}"/>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7" name="图片 6" descr="D:\3 融媒体\PPT制作\中国科学院大学标准Logo下载\国科大标准Logo\国科大标准Logo横式一（蓝色）.png国科大标准Logo横式一（蓝色）">
            <a:extLst>
              <a:ext uri="{FF2B5EF4-FFF2-40B4-BE49-F238E27FC236}">
                <a16:creationId xmlns:a16="http://schemas.microsoft.com/office/drawing/2014/main" id="{02179C5D-B14A-6811-1E2C-866B35B62E8F}"/>
              </a:ext>
            </a:extLst>
          </p:cNvPr>
          <p:cNvPicPr>
            <a:picLocks noChangeAspect="1"/>
          </p:cNvPicPr>
          <p:nvPr>
            <p:custDataLst>
              <p:tags r:id="rId3"/>
            </p:custDataLst>
          </p:nvPr>
        </p:nvPicPr>
        <p:blipFill>
          <a:blip r:embed="rId8"/>
          <a:srcRect/>
          <a:stretch>
            <a:fillRect/>
          </a:stretch>
        </p:blipFill>
        <p:spPr>
          <a:xfrm>
            <a:off x="8837295" y="191770"/>
            <a:ext cx="2995295" cy="628015"/>
          </a:xfrm>
          <a:prstGeom prst="rect">
            <a:avLst/>
          </a:prstGeom>
        </p:spPr>
      </p:pic>
      <p:sp>
        <p:nvSpPr>
          <p:cNvPr id="9" name="Title 1">
            <a:extLst>
              <a:ext uri="{FF2B5EF4-FFF2-40B4-BE49-F238E27FC236}">
                <a16:creationId xmlns:a16="http://schemas.microsoft.com/office/drawing/2014/main" id="{8D685773-DF8B-1BC7-D70F-7EF67B6EDAA2}"/>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3.4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光学自旋霍尔效应</a:t>
            </a:r>
            <a:r>
              <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(Photonic Spin-Hall Effect)</a:t>
            </a:r>
            <a:endPar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13" name="灯片编号占位符 5">
            <a:extLst>
              <a:ext uri="{FF2B5EF4-FFF2-40B4-BE49-F238E27FC236}">
                <a16:creationId xmlns:a16="http://schemas.microsoft.com/office/drawing/2014/main" id="{C8D91322-B443-E888-BEF1-C5E4E4C4948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25</a:t>
            </a:fld>
            <a:endParaRPr lang="zh-CN" altLang="en-US">
              <a:solidFill>
                <a:srgbClr val="000000">
                  <a:tint val="75000"/>
                </a:srgbClr>
              </a:solidFill>
              <a:latin typeface="Arial"/>
              <a:ea typeface="微软雅黑"/>
            </a:endParaRPr>
          </a:p>
        </p:txBody>
      </p:sp>
      <p:pic>
        <p:nvPicPr>
          <p:cNvPr id="14" name="图片 13">
            <a:extLst>
              <a:ext uri="{FF2B5EF4-FFF2-40B4-BE49-F238E27FC236}">
                <a16:creationId xmlns:a16="http://schemas.microsoft.com/office/drawing/2014/main" id="{96303066-6009-6892-DC62-885EC22F7535}"/>
              </a:ext>
            </a:extLst>
          </p:cNvPr>
          <p:cNvPicPr>
            <a:picLocks noChangeAspect="1"/>
          </p:cNvPicPr>
          <p:nvPr/>
        </p:nvPicPr>
        <p:blipFill>
          <a:blip r:embed="rId9"/>
          <a:stretch>
            <a:fillRect/>
          </a:stretch>
        </p:blipFill>
        <p:spPr>
          <a:xfrm>
            <a:off x="1107618" y="1395434"/>
            <a:ext cx="3070682" cy="2750299"/>
          </a:xfrm>
          <a:prstGeom prst="rect">
            <a:avLst/>
          </a:prstGeom>
        </p:spPr>
      </p:pic>
      <p:grpSp>
        <p:nvGrpSpPr>
          <p:cNvPr id="17" name="组合 16">
            <a:extLst>
              <a:ext uri="{FF2B5EF4-FFF2-40B4-BE49-F238E27FC236}">
                <a16:creationId xmlns:a16="http://schemas.microsoft.com/office/drawing/2014/main" id="{4D3F651B-59EC-0161-4A82-A383C05BA769}"/>
              </a:ext>
            </a:extLst>
          </p:cNvPr>
          <p:cNvGrpSpPr/>
          <p:nvPr/>
        </p:nvGrpSpPr>
        <p:grpSpPr>
          <a:xfrm>
            <a:off x="5449099" y="1021467"/>
            <a:ext cx="2901948" cy="2284553"/>
            <a:chOff x="7812743" y="1550466"/>
            <a:chExt cx="3660668" cy="2751139"/>
          </a:xfrm>
        </p:grpSpPr>
        <p:pic>
          <p:nvPicPr>
            <p:cNvPr id="18" name="图片 17">
              <a:extLst>
                <a:ext uri="{FF2B5EF4-FFF2-40B4-BE49-F238E27FC236}">
                  <a16:creationId xmlns:a16="http://schemas.microsoft.com/office/drawing/2014/main" id="{F6C3061B-5E99-6B33-ABE2-29B87351BA4B}"/>
                </a:ext>
              </a:extLst>
            </p:cNvPr>
            <p:cNvPicPr>
              <a:picLocks noChangeAspect="1"/>
            </p:cNvPicPr>
            <p:nvPr/>
          </p:nvPicPr>
          <p:blipFill rotWithShape="1">
            <a:blip r:embed="rId10"/>
            <a:srcRect l="49226"/>
            <a:stretch/>
          </p:blipFill>
          <p:spPr>
            <a:xfrm>
              <a:off x="7812743" y="1550466"/>
              <a:ext cx="3086952" cy="2597251"/>
            </a:xfrm>
            <a:prstGeom prst="rect">
              <a:avLst/>
            </a:prstGeom>
          </p:spPr>
        </p:pic>
        <p:sp>
          <p:nvSpPr>
            <p:cNvPr id="20" name="矩形 19">
              <a:extLst>
                <a:ext uri="{FF2B5EF4-FFF2-40B4-BE49-F238E27FC236}">
                  <a16:creationId xmlns:a16="http://schemas.microsoft.com/office/drawing/2014/main" id="{6819AF17-95B7-6F12-1D71-2E05C4C23C62}"/>
                </a:ext>
              </a:extLst>
            </p:cNvPr>
            <p:cNvSpPr/>
            <p:nvPr/>
          </p:nvSpPr>
          <p:spPr>
            <a:xfrm>
              <a:off x="9755614" y="3755622"/>
              <a:ext cx="1717797" cy="545983"/>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2" name="图片 21">
              <a:extLst>
                <a:ext uri="{FF2B5EF4-FFF2-40B4-BE49-F238E27FC236}">
                  <a16:creationId xmlns:a16="http://schemas.microsoft.com/office/drawing/2014/main" id="{30E34707-4E5C-234C-990A-8D41A02919FB}"/>
                </a:ext>
              </a:extLst>
            </p:cNvPr>
            <p:cNvPicPr>
              <a:picLocks noChangeAspect="1"/>
            </p:cNvPicPr>
            <p:nvPr/>
          </p:nvPicPr>
          <p:blipFill>
            <a:blip r:embed="rId11"/>
            <a:stretch>
              <a:fillRect/>
            </a:stretch>
          </p:blipFill>
          <p:spPr>
            <a:xfrm>
              <a:off x="9841660" y="3875017"/>
              <a:ext cx="1492327" cy="279414"/>
            </a:xfrm>
            <a:prstGeom prst="rect">
              <a:avLst/>
            </a:prstGeom>
          </p:spPr>
        </p:pic>
      </p:grpSp>
      <p:pic>
        <p:nvPicPr>
          <p:cNvPr id="28" name="图片 27">
            <a:extLst>
              <a:ext uri="{FF2B5EF4-FFF2-40B4-BE49-F238E27FC236}">
                <a16:creationId xmlns:a16="http://schemas.microsoft.com/office/drawing/2014/main" id="{9B0827FF-2980-4218-404B-B06D764D79DD}"/>
              </a:ext>
            </a:extLst>
          </p:cNvPr>
          <p:cNvPicPr>
            <a:picLocks noChangeAspect="1"/>
          </p:cNvPicPr>
          <p:nvPr/>
        </p:nvPicPr>
        <p:blipFill>
          <a:blip r:embed="rId12"/>
          <a:stretch>
            <a:fillRect/>
          </a:stretch>
        </p:blipFill>
        <p:spPr>
          <a:xfrm>
            <a:off x="8610600" y="4566236"/>
            <a:ext cx="1306622" cy="445440"/>
          </a:xfrm>
          <a:prstGeom prst="rect">
            <a:avLst/>
          </a:prstGeom>
        </p:spPr>
      </p:pic>
      <p:pic>
        <p:nvPicPr>
          <p:cNvPr id="32" name="图片 31">
            <a:extLst>
              <a:ext uri="{FF2B5EF4-FFF2-40B4-BE49-F238E27FC236}">
                <a16:creationId xmlns:a16="http://schemas.microsoft.com/office/drawing/2014/main" id="{DAFEB919-1D74-6610-27A0-893894B0A2E7}"/>
              </a:ext>
            </a:extLst>
          </p:cNvPr>
          <p:cNvPicPr>
            <a:picLocks noChangeAspect="1"/>
          </p:cNvPicPr>
          <p:nvPr/>
        </p:nvPicPr>
        <p:blipFill>
          <a:blip r:embed="rId13"/>
          <a:stretch>
            <a:fillRect/>
          </a:stretch>
        </p:blipFill>
        <p:spPr>
          <a:xfrm>
            <a:off x="5863309" y="3735501"/>
            <a:ext cx="3187436" cy="718905"/>
          </a:xfrm>
          <a:prstGeom prst="rect">
            <a:avLst/>
          </a:prstGeom>
        </p:spPr>
      </p:pic>
      <p:pic>
        <p:nvPicPr>
          <p:cNvPr id="36" name="图片 35">
            <a:extLst>
              <a:ext uri="{FF2B5EF4-FFF2-40B4-BE49-F238E27FC236}">
                <a16:creationId xmlns:a16="http://schemas.microsoft.com/office/drawing/2014/main" id="{918EB54E-3CED-A83A-1A08-E3DBC15F67BE}"/>
              </a:ext>
            </a:extLst>
          </p:cNvPr>
          <p:cNvPicPr>
            <a:picLocks noChangeAspect="1"/>
          </p:cNvPicPr>
          <p:nvPr/>
        </p:nvPicPr>
        <p:blipFill>
          <a:blip r:embed="rId14"/>
          <a:stretch>
            <a:fillRect/>
          </a:stretch>
        </p:blipFill>
        <p:spPr>
          <a:xfrm>
            <a:off x="9749238" y="3837557"/>
            <a:ext cx="2024465" cy="514793"/>
          </a:xfrm>
          <a:prstGeom prst="rect">
            <a:avLst/>
          </a:prstGeom>
        </p:spPr>
      </p:pic>
      <p:sp>
        <p:nvSpPr>
          <p:cNvPr id="37" name="文本框 36">
            <a:extLst>
              <a:ext uri="{FF2B5EF4-FFF2-40B4-BE49-F238E27FC236}">
                <a16:creationId xmlns:a16="http://schemas.microsoft.com/office/drawing/2014/main" id="{9C58DCAA-0FAE-8FB7-ACEA-CCE7F0A5B093}"/>
              </a:ext>
            </a:extLst>
          </p:cNvPr>
          <p:cNvSpPr txBox="1"/>
          <p:nvPr/>
        </p:nvSpPr>
        <p:spPr>
          <a:xfrm>
            <a:off x="7125498" y="3373864"/>
            <a:ext cx="281549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Ref: supplementary material</a:t>
            </a:r>
            <a:endParaRPr lang="zh-CN" altLang="en-US" dirty="0">
              <a:latin typeface="Times New Roman" panose="02020603050405020304" pitchFamily="18" charset="0"/>
              <a:cs typeface="Times New Roman" panose="02020603050405020304" pitchFamily="18" charset="0"/>
            </a:endParaRPr>
          </a:p>
        </p:txBody>
      </p:sp>
      <p:sp>
        <p:nvSpPr>
          <p:cNvPr id="38" name="箭头: 右 37">
            <a:extLst>
              <a:ext uri="{FF2B5EF4-FFF2-40B4-BE49-F238E27FC236}">
                <a16:creationId xmlns:a16="http://schemas.microsoft.com/office/drawing/2014/main" id="{FC9DF478-D1B4-C7F1-CC82-DB85DA73BD77}"/>
              </a:ext>
            </a:extLst>
          </p:cNvPr>
          <p:cNvSpPr/>
          <p:nvPr/>
        </p:nvSpPr>
        <p:spPr>
          <a:xfrm>
            <a:off x="9239250" y="3985092"/>
            <a:ext cx="450850" cy="21972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CFB39E8A-0684-38A7-72DA-FDDB13DDEB29}"/>
              </a:ext>
            </a:extLst>
          </p:cNvPr>
          <p:cNvSpPr/>
          <p:nvPr/>
        </p:nvSpPr>
        <p:spPr>
          <a:xfrm>
            <a:off x="8082394" y="4681496"/>
            <a:ext cx="450850" cy="21972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E8A403F4-2029-56F5-83D7-1592CFE2F2B5}"/>
                  </a:ext>
                </a:extLst>
              </p:cNvPr>
              <p:cNvSpPr txBox="1"/>
              <p:nvPr/>
            </p:nvSpPr>
            <p:spPr>
              <a:xfrm>
                <a:off x="6672670" y="5194952"/>
                <a:ext cx="4756150" cy="934358"/>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rPr>
                  <a:t>贝利联络</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oMath>
                </a14:m>
                <a:r>
                  <a:rPr lang="zh-CN" altLang="en-US" dirty="0">
                    <a:latin typeface="黑体" panose="02010609060101010101" pitchFamily="49" charset="-122"/>
                    <a:ea typeface="黑体" panose="02010609060101010101" pitchFamily="49" charset="-122"/>
                  </a:rPr>
                  <a:t>给出了动量空间单位球面上不同位置处单位电场矢量之间的联系</a:t>
                </a:r>
                <a:r>
                  <a:rPr lang="en-US" altLang="zh-CN"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平行移动</a:t>
                </a:r>
              </a:p>
            </p:txBody>
          </p:sp>
        </mc:Choice>
        <mc:Fallback xmlns="">
          <p:sp>
            <p:nvSpPr>
              <p:cNvPr id="42" name="文本框 41">
                <a:extLst>
                  <a:ext uri="{FF2B5EF4-FFF2-40B4-BE49-F238E27FC236}">
                    <a16:creationId xmlns:a16="http://schemas.microsoft.com/office/drawing/2014/main" id="{E8A403F4-2029-56F5-83D7-1592CFE2F2B5}"/>
                  </a:ext>
                </a:extLst>
              </p:cNvPr>
              <p:cNvSpPr txBox="1">
                <a:spLocks noRot="1" noChangeAspect="1" noMove="1" noResize="1" noEditPoints="1" noAdjustHandles="1" noChangeArrowheads="1" noChangeShapeType="1" noTextEdit="1"/>
              </p:cNvSpPr>
              <p:nvPr/>
            </p:nvSpPr>
            <p:spPr>
              <a:xfrm>
                <a:off x="6672670" y="5194952"/>
                <a:ext cx="4756150" cy="934358"/>
              </a:xfrm>
              <a:prstGeom prst="rect">
                <a:avLst/>
              </a:prstGeom>
              <a:blipFill>
                <a:blip r:embed="rId15"/>
                <a:stretch>
                  <a:fillRect l="-1154" b="-7190"/>
                </a:stretch>
              </a:blipFill>
            </p:spPr>
            <p:txBody>
              <a:bodyPr/>
              <a:lstStyle/>
              <a:p>
                <a:r>
                  <a:rPr lang="zh-CN" altLang="en-US">
                    <a:noFill/>
                  </a:rPr>
                  <a:t> </a:t>
                </a:r>
              </a:p>
            </p:txBody>
          </p:sp>
        </mc:Fallback>
      </mc:AlternateContent>
      <p:pic>
        <p:nvPicPr>
          <p:cNvPr id="44" name="图片 43">
            <a:extLst>
              <a:ext uri="{FF2B5EF4-FFF2-40B4-BE49-F238E27FC236}">
                <a16:creationId xmlns:a16="http://schemas.microsoft.com/office/drawing/2014/main" id="{9AC946D7-4B23-398E-CBFD-7C9C30A1AF79}"/>
              </a:ext>
            </a:extLst>
          </p:cNvPr>
          <p:cNvPicPr>
            <a:picLocks noChangeAspect="1"/>
          </p:cNvPicPr>
          <p:nvPr/>
        </p:nvPicPr>
        <p:blipFill>
          <a:blip r:embed="rId16"/>
          <a:stretch>
            <a:fillRect/>
          </a:stretch>
        </p:blipFill>
        <p:spPr>
          <a:xfrm>
            <a:off x="8794181" y="950974"/>
            <a:ext cx="1969912" cy="686807"/>
          </a:xfrm>
          <a:prstGeom prst="rect">
            <a:avLst/>
          </a:prstGeom>
        </p:spPr>
      </p:pic>
      <p:pic>
        <p:nvPicPr>
          <p:cNvPr id="46" name="图片 45">
            <a:extLst>
              <a:ext uri="{FF2B5EF4-FFF2-40B4-BE49-F238E27FC236}">
                <a16:creationId xmlns:a16="http://schemas.microsoft.com/office/drawing/2014/main" id="{938A31A7-2693-FF41-4DBC-14DF45B5B5C0}"/>
              </a:ext>
            </a:extLst>
          </p:cNvPr>
          <p:cNvPicPr>
            <a:picLocks noChangeAspect="1"/>
          </p:cNvPicPr>
          <p:nvPr/>
        </p:nvPicPr>
        <p:blipFill>
          <a:blip r:embed="rId17"/>
          <a:stretch>
            <a:fillRect/>
          </a:stretch>
        </p:blipFill>
        <p:spPr>
          <a:xfrm>
            <a:off x="3968348" y="2092148"/>
            <a:ext cx="874710" cy="318644"/>
          </a:xfrm>
          <a:prstGeom prst="rect">
            <a:avLst/>
          </a:prstGeom>
        </p:spPr>
      </p:pic>
      <p:pic>
        <p:nvPicPr>
          <p:cNvPr id="48" name="图片 47">
            <a:extLst>
              <a:ext uri="{FF2B5EF4-FFF2-40B4-BE49-F238E27FC236}">
                <a16:creationId xmlns:a16="http://schemas.microsoft.com/office/drawing/2014/main" id="{FE92711C-9DC0-AFBF-0363-74539C400EE0}"/>
              </a:ext>
            </a:extLst>
          </p:cNvPr>
          <p:cNvPicPr>
            <a:picLocks noChangeAspect="1"/>
          </p:cNvPicPr>
          <p:nvPr/>
        </p:nvPicPr>
        <p:blipFill>
          <a:blip r:embed="rId18"/>
          <a:stretch>
            <a:fillRect/>
          </a:stretch>
        </p:blipFill>
        <p:spPr>
          <a:xfrm>
            <a:off x="9283305" y="1683921"/>
            <a:ext cx="647114" cy="541557"/>
          </a:xfrm>
          <a:prstGeom prst="rect">
            <a:avLst/>
          </a:prstGeom>
        </p:spPr>
      </p:pic>
      <p:pic>
        <p:nvPicPr>
          <p:cNvPr id="50" name="图片 49">
            <a:extLst>
              <a:ext uri="{FF2B5EF4-FFF2-40B4-BE49-F238E27FC236}">
                <a16:creationId xmlns:a16="http://schemas.microsoft.com/office/drawing/2014/main" id="{598940A2-37F8-47BF-99AD-11B84CA76885}"/>
              </a:ext>
            </a:extLst>
          </p:cNvPr>
          <p:cNvPicPr>
            <a:picLocks noChangeAspect="1"/>
          </p:cNvPicPr>
          <p:nvPr/>
        </p:nvPicPr>
        <p:blipFill>
          <a:blip r:embed="rId19"/>
          <a:stretch>
            <a:fillRect/>
          </a:stretch>
        </p:blipFill>
        <p:spPr>
          <a:xfrm>
            <a:off x="3968348" y="1729082"/>
            <a:ext cx="774809" cy="347525"/>
          </a:xfrm>
          <a:prstGeom prst="rect">
            <a:avLst/>
          </a:prstGeom>
        </p:spPr>
      </p:pic>
      <p:sp>
        <p:nvSpPr>
          <p:cNvPr id="51" name="文本框 50">
            <a:extLst>
              <a:ext uri="{FF2B5EF4-FFF2-40B4-BE49-F238E27FC236}">
                <a16:creationId xmlns:a16="http://schemas.microsoft.com/office/drawing/2014/main" id="{35F079A5-59FC-E1A7-B624-71F8BA1ECE01}"/>
              </a:ext>
            </a:extLst>
          </p:cNvPr>
          <p:cNvSpPr txBox="1"/>
          <p:nvPr/>
        </p:nvSpPr>
        <p:spPr>
          <a:xfrm>
            <a:off x="7829550" y="1126816"/>
            <a:ext cx="1182776"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贝利联络</a:t>
            </a:r>
          </a:p>
        </p:txBody>
      </p:sp>
      <p:sp>
        <p:nvSpPr>
          <p:cNvPr id="52" name="文本框 51">
            <a:extLst>
              <a:ext uri="{FF2B5EF4-FFF2-40B4-BE49-F238E27FC236}">
                <a16:creationId xmlns:a16="http://schemas.microsoft.com/office/drawing/2014/main" id="{5139E02B-9450-A2BE-4121-1CCFEE1664C4}"/>
              </a:ext>
            </a:extLst>
          </p:cNvPr>
          <p:cNvSpPr txBox="1"/>
          <p:nvPr/>
        </p:nvSpPr>
        <p:spPr>
          <a:xfrm>
            <a:off x="7830252" y="1735700"/>
            <a:ext cx="1047017"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贝利曲率</a:t>
            </a:r>
          </a:p>
        </p:txBody>
      </p:sp>
      <p:sp>
        <p:nvSpPr>
          <p:cNvPr id="53" name="矩形: 圆角 52">
            <a:extLst>
              <a:ext uri="{FF2B5EF4-FFF2-40B4-BE49-F238E27FC236}">
                <a16:creationId xmlns:a16="http://schemas.microsoft.com/office/drawing/2014/main" id="{56200640-7BA0-3C9E-A765-82C1C2C516CE}"/>
              </a:ext>
            </a:extLst>
          </p:cNvPr>
          <p:cNvSpPr/>
          <p:nvPr/>
        </p:nvSpPr>
        <p:spPr>
          <a:xfrm>
            <a:off x="10446823" y="1756748"/>
            <a:ext cx="1603789" cy="75941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黑体" panose="02010609060101010101" pitchFamily="49" charset="-122"/>
                <a:ea typeface="黑体" panose="02010609060101010101" pitchFamily="49" charset="-122"/>
              </a:rPr>
              <a:t>“磁单极子”形式</a:t>
            </a:r>
          </a:p>
        </p:txBody>
      </p:sp>
      <p:pic>
        <p:nvPicPr>
          <p:cNvPr id="55" name="图片 54">
            <a:extLst>
              <a:ext uri="{FF2B5EF4-FFF2-40B4-BE49-F238E27FC236}">
                <a16:creationId xmlns:a16="http://schemas.microsoft.com/office/drawing/2014/main" id="{325AE6C4-28E4-AA1B-724A-670FD4B12581}"/>
              </a:ext>
            </a:extLst>
          </p:cNvPr>
          <p:cNvPicPr>
            <a:picLocks noChangeAspect="1"/>
          </p:cNvPicPr>
          <p:nvPr/>
        </p:nvPicPr>
        <p:blipFill>
          <a:blip r:embed="rId20"/>
          <a:stretch>
            <a:fillRect/>
          </a:stretch>
        </p:blipFill>
        <p:spPr>
          <a:xfrm>
            <a:off x="3996641" y="2426333"/>
            <a:ext cx="1028077" cy="318644"/>
          </a:xfrm>
          <a:prstGeom prst="rect">
            <a:avLst/>
          </a:prstGeom>
        </p:spPr>
      </p:pic>
    </p:spTree>
    <p:extLst>
      <p:ext uri="{BB962C8B-B14F-4D97-AF65-F5344CB8AC3E}">
        <p14:creationId xmlns:p14="http://schemas.microsoft.com/office/powerpoint/2010/main" val="314170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03552B8-40F1-CBDC-0971-F4085B09E1C7}"/>
              </a:ext>
            </a:extLst>
          </p:cNvPr>
          <p:cNvPicPr>
            <a:picLocks noChangeAspect="1"/>
          </p:cNvPicPr>
          <p:nvPr/>
        </p:nvPicPr>
        <p:blipFill rotWithShape="1">
          <a:blip r:embed="rId6"/>
          <a:srcRect l="-1" t="30640" r="5126" b="35778"/>
          <a:stretch/>
        </p:blipFill>
        <p:spPr>
          <a:xfrm>
            <a:off x="3097864" y="2072751"/>
            <a:ext cx="5512736" cy="2006148"/>
          </a:xfrm>
          <a:prstGeom prst="rect">
            <a:avLst/>
          </a:prstGeom>
        </p:spPr>
      </p:pic>
      <p:pic>
        <p:nvPicPr>
          <p:cNvPr id="23" name="图片 22">
            <a:extLst>
              <a:ext uri="{FF2B5EF4-FFF2-40B4-BE49-F238E27FC236}">
                <a16:creationId xmlns:a16="http://schemas.microsoft.com/office/drawing/2014/main" id="{3D00A13D-8BBE-7FE1-D8D3-0E2836420209}"/>
              </a:ext>
            </a:extLst>
          </p:cNvPr>
          <p:cNvPicPr>
            <a:picLocks noChangeAspect="1"/>
          </p:cNvPicPr>
          <p:nvPr/>
        </p:nvPicPr>
        <p:blipFill>
          <a:blip r:embed="rId7"/>
          <a:stretch>
            <a:fillRect/>
          </a:stretch>
        </p:blipFill>
        <p:spPr>
          <a:xfrm>
            <a:off x="6096000" y="4777803"/>
            <a:ext cx="1776796" cy="561365"/>
          </a:xfrm>
          <a:prstGeom prst="rect">
            <a:avLst/>
          </a:prstGeom>
        </p:spPr>
      </p:pic>
      <p:sp>
        <p:nvSpPr>
          <p:cNvPr id="24" name="矩形: 圆角 23">
            <a:extLst>
              <a:ext uri="{FF2B5EF4-FFF2-40B4-BE49-F238E27FC236}">
                <a16:creationId xmlns:a16="http://schemas.microsoft.com/office/drawing/2014/main" id="{F0AF3013-464C-F07D-93DC-885B2BF054BC}"/>
              </a:ext>
            </a:extLst>
          </p:cNvPr>
          <p:cNvSpPr/>
          <p:nvPr/>
        </p:nvSpPr>
        <p:spPr>
          <a:xfrm>
            <a:off x="8610600" y="1556558"/>
            <a:ext cx="2338164" cy="5216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rPr>
              <a:t>SAM+EOAM</a:t>
            </a: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7" name="文本框 26">
            <a:extLst>
              <a:ext uri="{FF2B5EF4-FFF2-40B4-BE49-F238E27FC236}">
                <a16:creationId xmlns:a16="http://schemas.microsoft.com/office/drawing/2014/main" id="{AF80F5D1-C137-5C3E-AB02-28FD86EBA8C7}"/>
              </a:ext>
            </a:extLst>
          </p:cNvPr>
          <p:cNvSpPr txBox="1"/>
          <p:nvPr/>
        </p:nvSpPr>
        <p:spPr>
          <a:xfrm>
            <a:off x="3971941" y="4158386"/>
            <a:ext cx="408155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prstClr val="black"/>
                </a:solidFill>
                <a:latin typeface="黑体" panose="02010609060101010101" pitchFamily="49" charset="-122"/>
                <a:ea typeface="黑体" panose="02010609060101010101" pitchFamily="49" charset="-122"/>
              </a:rPr>
              <a:t>两介质界面处的</a:t>
            </a:r>
            <a:r>
              <a:rPr lang="en-US" altLang="zh-CN" sz="1600" b="1" dirty="0">
                <a:solidFill>
                  <a:prstClr val="black"/>
                </a:solidFill>
                <a:latin typeface="Arial" panose="020B0604020202020204" pitchFamily="34" charset="0"/>
                <a:ea typeface="黑体" panose="02010609060101010101" pitchFamily="49" charset="-122"/>
                <a:cs typeface="Arial" panose="020B0604020202020204" pitchFamily="34" charset="0"/>
              </a:rPr>
              <a:t>Imbert-Fedorov shift</a:t>
            </a:r>
            <a:endParaRPr lang="zh-CN" altLang="en-US" sz="1600" b="1" dirty="0">
              <a:solidFill>
                <a:prstClr val="black"/>
              </a:solidFill>
              <a:latin typeface="Arial" panose="020B0604020202020204" pitchFamily="34" charset="0"/>
              <a:ea typeface="黑体" panose="02010609060101010101" pitchFamily="49" charset="-122"/>
              <a:cs typeface="Arial" panose="020B0604020202020204" pitchFamily="34" charset="0"/>
            </a:endParaRPr>
          </a:p>
        </p:txBody>
      </p:sp>
      <p:sp>
        <p:nvSpPr>
          <p:cNvPr id="31" name="文本框 30">
            <a:extLst>
              <a:ext uri="{FF2B5EF4-FFF2-40B4-BE49-F238E27FC236}">
                <a16:creationId xmlns:a16="http://schemas.microsoft.com/office/drawing/2014/main" id="{99A3A144-5E7D-4454-257A-57CF15EE3D5B}"/>
              </a:ext>
            </a:extLst>
          </p:cNvPr>
          <p:cNvSpPr txBox="1"/>
          <p:nvPr/>
        </p:nvSpPr>
        <p:spPr>
          <a:xfrm>
            <a:off x="4468951" y="1708539"/>
            <a:ext cx="3254097" cy="369332"/>
          </a:xfrm>
          <a:prstGeom prst="rect">
            <a:avLst/>
          </a:prstGeom>
          <a:noFill/>
        </p:spPr>
        <p:txBody>
          <a:bodyPr wrap="square">
            <a:spAutoFit/>
          </a:bodyPr>
          <a:lstStyle/>
          <a:p>
            <a:pPr algn="ctr">
              <a:defRPr/>
            </a:pPr>
            <a:r>
              <a:rPr lang="zh-CN" altLang="en-US" i="1" dirty="0">
                <a:latin typeface="Times New Roman" panose="02020603050405020304" pitchFamily="18" charset="0"/>
                <a:cs typeface="Times New Roman" panose="02020603050405020304" pitchFamily="18" charset="0"/>
              </a:rPr>
              <a:t>Science 319, 787–790 (2008)</a:t>
            </a:r>
          </a:p>
        </p:txBody>
      </p:sp>
      <p:sp>
        <p:nvSpPr>
          <p:cNvPr id="33" name="文本框 32">
            <a:extLst>
              <a:ext uri="{FF2B5EF4-FFF2-40B4-BE49-F238E27FC236}">
                <a16:creationId xmlns:a16="http://schemas.microsoft.com/office/drawing/2014/main" id="{59494E72-15C4-01AF-ED19-8F7D43C1A6CB}"/>
              </a:ext>
            </a:extLst>
          </p:cNvPr>
          <p:cNvSpPr txBox="1"/>
          <p:nvPr/>
        </p:nvSpPr>
        <p:spPr>
          <a:xfrm>
            <a:off x="3913272" y="4843848"/>
            <a:ext cx="2359928"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反射光横向偏移量</a:t>
            </a:r>
            <a:r>
              <a:rPr kumimoji="0" lang="en-US" altLang="zh-CN"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zh-CN" altLang="en-US"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4" name="文本框 33">
            <a:extLst>
              <a:ext uri="{FF2B5EF4-FFF2-40B4-BE49-F238E27FC236}">
                <a16:creationId xmlns:a16="http://schemas.microsoft.com/office/drawing/2014/main" id="{DBE16F18-D2E7-90AE-4536-67125A07CFEE}"/>
              </a:ext>
            </a:extLst>
          </p:cNvPr>
          <p:cNvSpPr txBox="1"/>
          <p:nvPr/>
        </p:nvSpPr>
        <p:spPr>
          <a:xfrm>
            <a:off x="2802175" y="5336443"/>
            <a:ext cx="6942049" cy="4540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自旋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轨道相互作用给出了</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Imbert-Fedorov shift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效应的</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正确解释</a:t>
            </a:r>
          </a:p>
        </p:txBody>
      </p:sp>
      <p:sp>
        <p:nvSpPr>
          <p:cNvPr id="2" name="矩形 1">
            <a:extLst>
              <a:ext uri="{FF2B5EF4-FFF2-40B4-BE49-F238E27FC236}">
                <a16:creationId xmlns:a16="http://schemas.microsoft.com/office/drawing/2014/main" id="{3347BF9B-F4C8-E7E7-556B-6B0705E9FBF1}"/>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 name="矩形 4">
            <a:extLst>
              <a:ext uri="{FF2B5EF4-FFF2-40B4-BE49-F238E27FC236}">
                <a16:creationId xmlns:a16="http://schemas.microsoft.com/office/drawing/2014/main" id="{04976F93-705A-539D-21AC-5702F0211F08}"/>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7" name="图片 6" descr="D:\3 融媒体\PPT制作\中国科学院大学标准Logo下载\国科大标准Logo\国科大标准Logo横式一（蓝色）.png国科大标准Logo横式一（蓝色）">
            <a:extLst>
              <a:ext uri="{FF2B5EF4-FFF2-40B4-BE49-F238E27FC236}">
                <a16:creationId xmlns:a16="http://schemas.microsoft.com/office/drawing/2014/main" id="{02179C5D-B14A-6811-1E2C-866B35B62E8F}"/>
              </a:ext>
            </a:extLst>
          </p:cNvPr>
          <p:cNvPicPr>
            <a:picLocks noChangeAspect="1"/>
          </p:cNvPicPr>
          <p:nvPr>
            <p:custDataLst>
              <p:tags r:id="rId3"/>
            </p:custDataLst>
          </p:nvPr>
        </p:nvPicPr>
        <p:blipFill>
          <a:blip r:embed="rId8"/>
          <a:srcRect/>
          <a:stretch>
            <a:fillRect/>
          </a:stretch>
        </p:blipFill>
        <p:spPr>
          <a:xfrm>
            <a:off x="8837295" y="191770"/>
            <a:ext cx="2995295" cy="628015"/>
          </a:xfrm>
          <a:prstGeom prst="rect">
            <a:avLst/>
          </a:prstGeom>
        </p:spPr>
      </p:pic>
      <p:sp>
        <p:nvSpPr>
          <p:cNvPr id="9" name="Title 1">
            <a:extLst>
              <a:ext uri="{FF2B5EF4-FFF2-40B4-BE49-F238E27FC236}">
                <a16:creationId xmlns:a16="http://schemas.microsoft.com/office/drawing/2014/main" id="{8D685773-DF8B-1BC7-D70F-7EF67B6EDAA2}"/>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3.4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光学自旋霍尔效应</a:t>
            </a:r>
            <a:r>
              <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(Photonic Spin-Hall Effect)</a:t>
            </a:r>
            <a:endPar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13" name="灯片编号占位符 5">
            <a:extLst>
              <a:ext uri="{FF2B5EF4-FFF2-40B4-BE49-F238E27FC236}">
                <a16:creationId xmlns:a16="http://schemas.microsoft.com/office/drawing/2014/main" id="{C8D91322-B443-E888-BEF1-C5E4E4C4948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26</a:t>
            </a:fld>
            <a:endParaRPr lang="zh-CN" altLang="en-US">
              <a:solidFill>
                <a:srgbClr val="000000">
                  <a:tint val="75000"/>
                </a:srgbClr>
              </a:solidFill>
              <a:latin typeface="Arial"/>
              <a:ea typeface="微软雅黑"/>
            </a:endParaRPr>
          </a:p>
        </p:txBody>
      </p:sp>
      <p:sp>
        <p:nvSpPr>
          <p:cNvPr id="8" name="矩形: 圆角 7">
            <a:extLst>
              <a:ext uri="{FF2B5EF4-FFF2-40B4-BE49-F238E27FC236}">
                <a16:creationId xmlns:a16="http://schemas.microsoft.com/office/drawing/2014/main" id="{D22FC3C8-2C20-7B95-80F5-C71E0015FC4C}"/>
              </a:ext>
            </a:extLst>
          </p:cNvPr>
          <p:cNvSpPr/>
          <p:nvPr/>
        </p:nvSpPr>
        <p:spPr>
          <a:xfrm>
            <a:off x="8610600" y="3908234"/>
            <a:ext cx="2995295" cy="1373715"/>
          </a:xfrm>
          <a:prstGeom prst="roundRect">
            <a:avLst>
              <a:gd name="adj" fmla="val 1677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rPr>
              <a:t>自旋霍尔效应可以发生在任意的光学界面，如金属、单轴晶体、半导体等</a:t>
            </a:r>
          </a:p>
        </p:txBody>
      </p:sp>
    </p:spTree>
    <p:extLst>
      <p:ext uri="{BB962C8B-B14F-4D97-AF65-F5344CB8AC3E}">
        <p14:creationId xmlns:p14="http://schemas.microsoft.com/office/powerpoint/2010/main" val="2271437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7D578C-EE18-CDCE-3BB0-1DEB57BACBB2}"/>
              </a:ext>
            </a:extLst>
          </p:cNvPr>
          <p:cNvPicPr>
            <a:picLocks noChangeAspect="1"/>
          </p:cNvPicPr>
          <p:nvPr/>
        </p:nvPicPr>
        <p:blipFill rotWithShape="1">
          <a:blip r:embed="rId6"/>
          <a:srcRect r="46529" b="63991"/>
          <a:stretch/>
        </p:blipFill>
        <p:spPr>
          <a:xfrm>
            <a:off x="521122" y="1303904"/>
            <a:ext cx="2368152" cy="1552135"/>
          </a:xfrm>
          <a:prstGeom prst="rect">
            <a:avLst/>
          </a:prstGeom>
        </p:spPr>
      </p:pic>
      <p:pic>
        <p:nvPicPr>
          <p:cNvPr id="6" name="图片 5">
            <a:extLst>
              <a:ext uri="{FF2B5EF4-FFF2-40B4-BE49-F238E27FC236}">
                <a16:creationId xmlns:a16="http://schemas.microsoft.com/office/drawing/2014/main" id="{B9275959-A621-6920-7559-0DDF8A525069}"/>
              </a:ext>
            </a:extLst>
          </p:cNvPr>
          <p:cNvPicPr>
            <a:picLocks noChangeAspect="1"/>
          </p:cNvPicPr>
          <p:nvPr/>
        </p:nvPicPr>
        <p:blipFill>
          <a:blip r:embed="rId7"/>
          <a:stretch>
            <a:fillRect/>
          </a:stretch>
        </p:blipFill>
        <p:spPr>
          <a:xfrm>
            <a:off x="7068780" y="1705636"/>
            <a:ext cx="3537030" cy="726709"/>
          </a:xfrm>
          <a:prstGeom prst="rect">
            <a:avLst/>
          </a:prstGeom>
        </p:spPr>
      </p:pic>
      <p:sp>
        <p:nvSpPr>
          <p:cNvPr id="7" name="矩形: 圆角 6">
            <a:extLst>
              <a:ext uri="{FF2B5EF4-FFF2-40B4-BE49-F238E27FC236}">
                <a16:creationId xmlns:a16="http://schemas.microsoft.com/office/drawing/2014/main" id="{FD32929E-FC6A-02D4-22C5-5E914376A54C}"/>
              </a:ext>
            </a:extLst>
          </p:cNvPr>
          <p:cNvSpPr/>
          <p:nvPr/>
        </p:nvSpPr>
        <p:spPr>
          <a:xfrm>
            <a:off x="6158652" y="826932"/>
            <a:ext cx="1949249" cy="5216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Arial" panose="020B0604020202020204" pitchFamily="34" charset="0"/>
                <a:ea typeface="等线" panose="02010600030101010101" pitchFamily="2" charset="-122"/>
                <a:cs typeface="Arial" panose="020B0604020202020204" pitchFamily="34" charset="0"/>
              </a:rPr>
              <a:t>SAM-&gt;IOAM</a:t>
            </a:r>
            <a:endParaRPr lang="zh-CN" altLang="en-US" sz="2000" b="1"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pic>
        <p:nvPicPr>
          <p:cNvPr id="10" name="图片 9">
            <a:extLst>
              <a:ext uri="{FF2B5EF4-FFF2-40B4-BE49-F238E27FC236}">
                <a16:creationId xmlns:a16="http://schemas.microsoft.com/office/drawing/2014/main" id="{C13230C6-2536-FDF2-B345-A02962B074C3}"/>
              </a:ext>
            </a:extLst>
          </p:cNvPr>
          <p:cNvPicPr>
            <a:picLocks noChangeAspect="1"/>
          </p:cNvPicPr>
          <p:nvPr/>
        </p:nvPicPr>
        <p:blipFill>
          <a:blip r:embed="rId8"/>
          <a:stretch>
            <a:fillRect/>
          </a:stretch>
        </p:blipFill>
        <p:spPr>
          <a:xfrm>
            <a:off x="7004694" y="3760249"/>
            <a:ext cx="3403311" cy="1379567"/>
          </a:xfrm>
          <a:prstGeom prst="rect">
            <a:avLst/>
          </a:prstGeom>
        </p:spPr>
      </p:pic>
      <p:sp>
        <p:nvSpPr>
          <p:cNvPr id="11" name="文本框 10">
            <a:extLst>
              <a:ext uri="{FF2B5EF4-FFF2-40B4-BE49-F238E27FC236}">
                <a16:creationId xmlns:a16="http://schemas.microsoft.com/office/drawing/2014/main" id="{7FC71495-CE75-73DC-5AE4-C6855EB06C9B}"/>
              </a:ext>
            </a:extLst>
          </p:cNvPr>
          <p:cNvSpPr txBox="1"/>
          <p:nvPr/>
        </p:nvSpPr>
        <p:spPr>
          <a:xfrm>
            <a:off x="1342770" y="2906967"/>
            <a:ext cx="30930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紧聚焦圆偏振涡旋光中的</a:t>
            </a:r>
            <a:r>
              <a:rPr kumimoji="0" lang="en-US" altLang="zh-CN" sz="16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SOI</a:t>
            </a:r>
            <a:endParaRPr kumimoji="0" lang="zh-CN" altLang="en-US" sz="16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5A740DA-980A-14E9-612C-0688DC26DC4D}"/>
                  </a:ext>
                </a:extLst>
              </p:cNvPr>
              <p:cNvSpPr txBox="1"/>
              <p:nvPr/>
            </p:nvSpPr>
            <p:spPr>
              <a:xfrm>
                <a:off x="6017511" y="1418736"/>
                <a:ext cx="4756108" cy="46314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内禀角动量守恒</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，即</a:t>
                </a:r>
                <a14:m>
                  <m:oMath xmlns:m="http://schemas.openxmlformats.org/officeDocument/2006/math">
                    <m:sSub>
                      <m:sSub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𝐽</m:t>
                        </m:r>
                      </m:e>
                      <m:sub>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𝑧</m:t>
                        </m:r>
                      </m:sub>
                    </m:sSub>
                    <m:r>
                      <a:rPr kumimoji="0" lang="en-US" altLang="zh-CN" sz="18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begChr m:val="["/>
                            <m:endChr m:val="]"/>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e>
                            </m:ac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e>
                            </m:acc>
                          </m:e>
                        </m:d>
                      </m:e>
                      <m:sub>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𝑧</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oMath>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2" name="文本框 11">
                <a:extLst>
                  <a:ext uri="{FF2B5EF4-FFF2-40B4-BE49-F238E27FC236}">
                    <a16:creationId xmlns:a16="http://schemas.microsoft.com/office/drawing/2014/main" id="{35A740DA-980A-14E9-612C-0688DC26DC4D}"/>
                  </a:ext>
                </a:extLst>
              </p:cNvPr>
              <p:cNvSpPr txBox="1">
                <a:spLocks noRot="1" noChangeAspect="1" noMove="1" noResize="1" noEditPoints="1" noAdjustHandles="1" noChangeArrowheads="1" noChangeShapeType="1" noTextEdit="1"/>
              </p:cNvSpPr>
              <p:nvPr/>
            </p:nvSpPr>
            <p:spPr>
              <a:xfrm>
                <a:off x="6017511" y="1418736"/>
                <a:ext cx="4756108" cy="463140"/>
              </a:xfrm>
              <a:prstGeom prst="rect">
                <a:avLst/>
              </a:prstGeom>
              <a:blipFill>
                <a:blip r:embed="rId9"/>
                <a:stretch>
                  <a:fillRect l="-769" t="-18421"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ED15298-5017-CF2F-2016-7D31651502C6}"/>
                  </a:ext>
                </a:extLst>
              </p:cNvPr>
              <p:cNvSpPr txBox="1"/>
              <p:nvPr/>
            </p:nvSpPr>
            <p:spPr>
              <a:xfrm>
                <a:off x="6017511" y="2251195"/>
                <a:ext cx="5518559" cy="108343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像方孔径角</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𝜃</m:t>
                    </m:r>
                  </m:oMath>
                </a14:m>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决定了有多少自旋角动量转换为了内禀轨道角动量，</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即使光束的拓扑荷为</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t>𝟎</m:t>
                    </m:r>
                  </m:oMath>
                </a14:m>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，仍然可以具有与自旋相关的涡旋</a:t>
                </a:r>
              </a:p>
            </p:txBody>
          </p:sp>
        </mc:Choice>
        <mc:Fallback xmlns="">
          <p:sp>
            <p:nvSpPr>
              <p:cNvPr id="14" name="文本框 13">
                <a:extLst>
                  <a:ext uri="{FF2B5EF4-FFF2-40B4-BE49-F238E27FC236}">
                    <a16:creationId xmlns:a16="http://schemas.microsoft.com/office/drawing/2014/main" id="{AED15298-5017-CF2F-2016-7D31651502C6}"/>
                  </a:ext>
                </a:extLst>
              </p:cNvPr>
              <p:cNvSpPr txBox="1">
                <a:spLocks noRot="1" noChangeAspect="1" noMove="1" noResize="1" noEditPoints="1" noAdjustHandles="1" noChangeArrowheads="1" noChangeShapeType="1" noTextEdit="1"/>
              </p:cNvSpPr>
              <p:nvPr/>
            </p:nvSpPr>
            <p:spPr>
              <a:xfrm>
                <a:off x="6017511" y="2251195"/>
                <a:ext cx="5518559" cy="1083438"/>
              </a:xfrm>
              <a:prstGeom prst="rect">
                <a:avLst/>
              </a:prstGeom>
              <a:blipFill>
                <a:blip r:embed="rId10"/>
                <a:stretch>
                  <a:fillRect l="-884" t="-1124" b="-7865"/>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FDC60F35-DEAD-363F-F2AD-07748B3C2372}"/>
              </a:ext>
            </a:extLst>
          </p:cNvPr>
          <p:cNvGrpSpPr/>
          <p:nvPr/>
        </p:nvGrpSpPr>
        <p:grpSpPr>
          <a:xfrm>
            <a:off x="3034065" y="1303904"/>
            <a:ext cx="2098895" cy="1552136"/>
            <a:chOff x="7812743" y="1550466"/>
            <a:chExt cx="3521244" cy="2603965"/>
          </a:xfrm>
        </p:grpSpPr>
        <p:pic>
          <p:nvPicPr>
            <p:cNvPr id="16" name="图片 15">
              <a:extLst>
                <a:ext uri="{FF2B5EF4-FFF2-40B4-BE49-F238E27FC236}">
                  <a16:creationId xmlns:a16="http://schemas.microsoft.com/office/drawing/2014/main" id="{11B5894A-2610-89E6-B92E-A9A2C6EE6D50}"/>
                </a:ext>
              </a:extLst>
            </p:cNvPr>
            <p:cNvPicPr>
              <a:picLocks noChangeAspect="1"/>
            </p:cNvPicPr>
            <p:nvPr/>
          </p:nvPicPr>
          <p:blipFill rotWithShape="1">
            <a:blip r:embed="rId11"/>
            <a:srcRect l="49226"/>
            <a:stretch/>
          </p:blipFill>
          <p:spPr>
            <a:xfrm>
              <a:off x="7812743" y="1550466"/>
              <a:ext cx="3086952" cy="2597251"/>
            </a:xfrm>
            <a:prstGeom prst="rect">
              <a:avLst/>
            </a:prstGeom>
          </p:spPr>
        </p:pic>
        <p:pic>
          <p:nvPicPr>
            <p:cNvPr id="18" name="图片 17">
              <a:extLst>
                <a:ext uri="{FF2B5EF4-FFF2-40B4-BE49-F238E27FC236}">
                  <a16:creationId xmlns:a16="http://schemas.microsoft.com/office/drawing/2014/main" id="{984FCF3D-D5BD-ABBA-1CC4-B529075327CA}"/>
                </a:ext>
              </a:extLst>
            </p:cNvPr>
            <p:cNvPicPr>
              <a:picLocks noChangeAspect="1"/>
            </p:cNvPicPr>
            <p:nvPr/>
          </p:nvPicPr>
          <p:blipFill>
            <a:blip r:embed="rId12"/>
            <a:stretch>
              <a:fillRect/>
            </a:stretch>
          </p:blipFill>
          <p:spPr>
            <a:xfrm>
              <a:off x="9841660" y="3875017"/>
              <a:ext cx="1492327" cy="279414"/>
            </a:xfrm>
            <a:prstGeom prst="rect">
              <a:avLst/>
            </a:prstGeom>
          </p:spPr>
        </p:pic>
      </p:grpSp>
      <p:sp>
        <p:nvSpPr>
          <p:cNvPr id="19" name="文本框 18">
            <a:extLst>
              <a:ext uri="{FF2B5EF4-FFF2-40B4-BE49-F238E27FC236}">
                <a16:creationId xmlns:a16="http://schemas.microsoft.com/office/drawing/2014/main" id="{B1D161F1-AEEE-A25C-D8F4-D60DF0C0A792}"/>
              </a:ext>
            </a:extLst>
          </p:cNvPr>
          <p:cNvSpPr txBox="1"/>
          <p:nvPr/>
        </p:nvSpPr>
        <p:spPr>
          <a:xfrm>
            <a:off x="6017511" y="3380181"/>
            <a:ext cx="398923" cy="369332"/>
          </a:xfrm>
          <a:prstGeom prst="rect">
            <a:avLst/>
          </a:prstGeom>
          <a:noFill/>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b="1" dirty="0">
                <a:latin typeface="黑体" panose="02010609060101010101" pitchFamily="49" charset="-122"/>
                <a:ea typeface="黑体" panose="02010609060101010101" pitchFamily="49" charset="-122"/>
              </a:rPr>
              <a:t> </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9FA2B800-FD97-BEB3-3E55-C7A7BB15B7A4}"/>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 name="矩形 4">
            <a:extLst>
              <a:ext uri="{FF2B5EF4-FFF2-40B4-BE49-F238E27FC236}">
                <a16:creationId xmlns:a16="http://schemas.microsoft.com/office/drawing/2014/main" id="{0CDA5AFB-F738-F74B-8A9A-99260A3BA049}"/>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8" name="图片 7" descr="D:\3 融媒体\PPT制作\中国科学院大学标准Logo下载\国科大标准Logo\国科大标准Logo横式一（蓝色）.png国科大标准Logo横式一（蓝色）">
            <a:extLst>
              <a:ext uri="{FF2B5EF4-FFF2-40B4-BE49-F238E27FC236}">
                <a16:creationId xmlns:a16="http://schemas.microsoft.com/office/drawing/2014/main" id="{D0F20DF5-E101-B4D2-4E8D-AE8C8EF78B77}"/>
              </a:ext>
            </a:extLst>
          </p:cNvPr>
          <p:cNvPicPr>
            <a:picLocks noChangeAspect="1"/>
          </p:cNvPicPr>
          <p:nvPr>
            <p:custDataLst>
              <p:tags r:id="rId3"/>
            </p:custDataLst>
          </p:nvPr>
        </p:nvPicPr>
        <p:blipFill>
          <a:blip r:embed="rId13"/>
          <a:srcRect/>
          <a:stretch>
            <a:fillRect/>
          </a:stretch>
        </p:blipFill>
        <p:spPr>
          <a:xfrm>
            <a:off x="8837295" y="191770"/>
            <a:ext cx="2995295" cy="628015"/>
          </a:xfrm>
          <a:prstGeom prst="rect">
            <a:avLst/>
          </a:prstGeom>
        </p:spPr>
      </p:pic>
      <p:sp>
        <p:nvSpPr>
          <p:cNvPr id="13" name="Title 1">
            <a:extLst>
              <a:ext uri="{FF2B5EF4-FFF2-40B4-BE49-F238E27FC236}">
                <a16:creationId xmlns:a16="http://schemas.microsoft.com/office/drawing/2014/main" id="{D565D560-8AFA-AA06-0C51-D9E7D56E372D}"/>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3.5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紧聚焦（高</a:t>
            </a:r>
            <a:r>
              <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N.A.</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）与散射情形下的</a:t>
            </a:r>
            <a:r>
              <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SOI</a:t>
            </a:r>
            <a:endPar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20" name="灯片编号占位符 5">
            <a:extLst>
              <a:ext uri="{FF2B5EF4-FFF2-40B4-BE49-F238E27FC236}">
                <a16:creationId xmlns:a16="http://schemas.microsoft.com/office/drawing/2014/main" id="{BBC4C0CA-C593-1C88-3190-D796A67F485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27</a:t>
            </a:fld>
            <a:endParaRPr lang="zh-CN" altLang="en-US">
              <a:solidFill>
                <a:srgbClr val="000000">
                  <a:tint val="75000"/>
                </a:srgbClr>
              </a:solidFill>
              <a:latin typeface="Arial"/>
              <a:ea typeface="微软雅黑"/>
            </a:endParaRPr>
          </a:p>
        </p:txBody>
      </p:sp>
      <p:pic>
        <p:nvPicPr>
          <p:cNvPr id="9" name="图片 8">
            <a:extLst>
              <a:ext uri="{FF2B5EF4-FFF2-40B4-BE49-F238E27FC236}">
                <a16:creationId xmlns:a16="http://schemas.microsoft.com/office/drawing/2014/main" id="{6627182F-5F90-2404-2DE6-825A3DA1456F}"/>
              </a:ext>
            </a:extLst>
          </p:cNvPr>
          <p:cNvPicPr>
            <a:picLocks noChangeAspect="1"/>
          </p:cNvPicPr>
          <p:nvPr/>
        </p:nvPicPr>
        <p:blipFill rotWithShape="1">
          <a:blip r:embed="rId6"/>
          <a:srcRect l="50000" b="63991"/>
          <a:stretch/>
        </p:blipFill>
        <p:spPr>
          <a:xfrm>
            <a:off x="1659159" y="3840570"/>
            <a:ext cx="2460227" cy="1724429"/>
          </a:xfrm>
          <a:prstGeom prst="rect">
            <a:avLst/>
          </a:prstGeom>
        </p:spPr>
      </p:pic>
      <p:pic>
        <p:nvPicPr>
          <p:cNvPr id="17" name="图片 16">
            <a:extLst>
              <a:ext uri="{FF2B5EF4-FFF2-40B4-BE49-F238E27FC236}">
                <a16:creationId xmlns:a16="http://schemas.microsoft.com/office/drawing/2014/main" id="{EA2F4230-BE2D-DADC-2AEC-0AA9B89A7A27}"/>
              </a:ext>
            </a:extLst>
          </p:cNvPr>
          <p:cNvPicPr>
            <a:picLocks noChangeAspect="1"/>
          </p:cNvPicPr>
          <p:nvPr/>
        </p:nvPicPr>
        <p:blipFill>
          <a:blip r:embed="rId14"/>
          <a:stretch>
            <a:fillRect/>
          </a:stretch>
        </p:blipFill>
        <p:spPr>
          <a:xfrm>
            <a:off x="9063756" y="5186876"/>
            <a:ext cx="1709863" cy="258092"/>
          </a:xfrm>
          <a:prstGeom prst="rect">
            <a:avLst/>
          </a:prstGeom>
        </p:spPr>
      </p:pic>
      <p:sp>
        <p:nvSpPr>
          <p:cNvPr id="21" name="文本框 20">
            <a:extLst>
              <a:ext uri="{FF2B5EF4-FFF2-40B4-BE49-F238E27FC236}">
                <a16:creationId xmlns:a16="http://schemas.microsoft.com/office/drawing/2014/main" id="{7A9BB214-6789-490A-A84B-0AF5CF65E793}"/>
              </a:ext>
            </a:extLst>
          </p:cNvPr>
          <p:cNvSpPr txBox="1"/>
          <p:nvPr/>
        </p:nvSpPr>
        <p:spPr>
          <a:xfrm>
            <a:off x="777371" y="5564999"/>
            <a:ext cx="42238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black"/>
                </a:solidFill>
                <a:latin typeface="黑体" panose="02010609060101010101" pitchFamily="49" charset="-122"/>
                <a:ea typeface="黑体" panose="02010609060101010101" pitchFamily="49" charset="-122"/>
              </a:rPr>
              <a:t>微小颗粒的瑞利散射过程产生强烈的</a:t>
            </a:r>
            <a:r>
              <a:rPr lang="en-US" altLang="zh-CN" sz="1600" dirty="0">
                <a:solidFill>
                  <a:prstClr val="black"/>
                </a:solidFill>
                <a:latin typeface="黑体" panose="02010609060101010101" pitchFamily="49" charset="-122"/>
                <a:ea typeface="黑体" panose="02010609060101010101" pitchFamily="49" charset="-122"/>
              </a:rPr>
              <a:t>SOI</a:t>
            </a:r>
            <a:endParaRPr lang="zh-CN" altLang="en-US" sz="1600" dirty="0">
              <a:solidFill>
                <a:prstClr val="black"/>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14A0D300-1A48-66F4-429F-D8497EAD645E}"/>
              </a:ext>
            </a:extLst>
          </p:cNvPr>
          <p:cNvSpPr txBox="1"/>
          <p:nvPr/>
        </p:nvSpPr>
        <p:spPr>
          <a:xfrm>
            <a:off x="6017511" y="5121802"/>
            <a:ext cx="3338401"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偶极子</a:t>
            </a:r>
            <a:r>
              <a:rPr lang="zh-CN" altLang="en-US" b="1" dirty="0">
                <a:solidFill>
                  <a:srgbClr val="FF0000"/>
                </a:solidFill>
                <a:latin typeface="黑体" panose="02010609060101010101" pitchFamily="49" charset="-122"/>
                <a:ea typeface="黑体" panose="02010609060101010101" pitchFamily="49" charset="-122"/>
              </a:rPr>
              <a:t>瑞利散射过程</a:t>
            </a:r>
            <a:r>
              <a:rPr lang="zh-CN" altLang="en-US" b="1" dirty="0">
                <a:latin typeface="黑体" panose="02010609060101010101" pitchFamily="49" charset="-122"/>
                <a:ea typeface="黑体" panose="02010609060101010101" pitchFamily="49" charset="-122"/>
              </a:rPr>
              <a:t>的远场</a:t>
            </a:r>
          </a:p>
        </p:txBody>
      </p:sp>
      <p:sp>
        <p:nvSpPr>
          <p:cNvPr id="23" name="文本框 22">
            <a:extLst>
              <a:ext uri="{FF2B5EF4-FFF2-40B4-BE49-F238E27FC236}">
                <a16:creationId xmlns:a16="http://schemas.microsoft.com/office/drawing/2014/main" id="{F85E73B6-9614-7570-1C46-8F1E8588EABB}"/>
              </a:ext>
            </a:extLst>
          </p:cNvPr>
          <p:cNvSpPr txBox="1"/>
          <p:nvPr/>
        </p:nvSpPr>
        <p:spPr>
          <a:xfrm>
            <a:off x="6017511" y="5491134"/>
            <a:ext cx="5108908" cy="737189"/>
          </a:xfrm>
          <a:prstGeom prst="rect">
            <a:avLst/>
          </a:prstGeom>
          <a:noFill/>
        </p:spPr>
        <p:txBody>
          <a:bodyPr wrap="square" rtlCol="0">
            <a:spAutoFit/>
          </a:bodyPr>
          <a:lstStyle/>
          <a:p>
            <a:pPr>
              <a:lnSpc>
                <a:spcPct val="125000"/>
              </a:lnSpc>
            </a:pPr>
            <a:r>
              <a:rPr lang="zh-CN" altLang="en-US" dirty="0">
                <a:latin typeface="黑体" panose="02010609060101010101" pitchFamily="49" charset="-122"/>
                <a:ea typeface="黑体" panose="02010609060101010101" pitchFamily="49" charset="-122"/>
              </a:rPr>
              <a:t>也可写为上面紧聚焦过程的幺正变换形式，于是也伴随了</a:t>
            </a:r>
            <a:r>
              <a:rPr lang="en-US" altLang="zh-CN" b="1" dirty="0">
                <a:solidFill>
                  <a:srgbClr val="FF0000"/>
                </a:solidFill>
                <a:latin typeface="黑体" panose="02010609060101010101" pitchFamily="49" charset="-122"/>
                <a:ea typeface="黑体" panose="02010609060101010101" pitchFamily="49" charset="-122"/>
              </a:rPr>
              <a:t>SAM</a:t>
            </a:r>
            <a:r>
              <a:rPr lang="zh-CN" altLang="en-US" b="1" dirty="0">
                <a:solidFill>
                  <a:srgbClr val="FF0000"/>
                </a:solidFill>
                <a:latin typeface="黑体" panose="02010609060101010101" pitchFamily="49" charset="-122"/>
                <a:ea typeface="黑体" panose="02010609060101010101" pitchFamily="49" charset="-122"/>
              </a:rPr>
              <a:t>到</a:t>
            </a:r>
            <a:r>
              <a:rPr lang="en-US" altLang="zh-CN" b="1" dirty="0">
                <a:solidFill>
                  <a:srgbClr val="FF0000"/>
                </a:solidFill>
                <a:latin typeface="黑体" panose="02010609060101010101" pitchFamily="49" charset="-122"/>
                <a:ea typeface="黑体" panose="02010609060101010101" pitchFamily="49" charset="-122"/>
              </a:rPr>
              <a:t>IOAM</a:t>
            </a:r>
            <a:r>
              <a:rPr lang="zh-CN" altLang="en-US" b="1" dirty="0">
                <a:solidFill>
                  <a:srgbClr val="FF0000"/>
                </a:solidFill>
                <a:latin typeface="黑体" panose="02010609060101010101" pitchFamily="49" charset="-122"/>
                <a:ea typeface="黑体" panose="02010609060101010101" pitchFamily="49" charset="-122"/>
              </a:rPr>
              <a:t>的转换</a:t>
            </a:r>
          </a:p>
        </p:txBody>
      </p:sp>
      <p:sp>
        <p:nvSpPr>
          <p:cNvPr id="24" name="文本框 23">
            <a:extLst>
              <a:ext uri="{FF2B5EF4-FFF2-40B4-BE49-F238E27FC236}">
                <a16:creationId xmlns:a16="http://schemas.microsoft.com/office/drawing/2014/main" id="{213A2A94-9F83-F535-9BFD-F0F39D0B6659}"/>
              </a:ext>
            </a:extLst>
          </p:cNvPr>
          <p:cNvSpPr txBox="1"/>
          <p:nvPr/>
        </p:nvSpPr>
        <p:spPr>
          <a:xfrm>
            <a:off x="6305181" y="3380181"/>
            <a:ext cx="3760533" cy="369332"/>
          </a:xfrm>
          <a:prstGeom prst="rect">
            <a:avLst/>
          </a:prstGeom>
          <a:noFill/>
        </p:spPr>
        <p:txBody>
          <a:bodyPr wrap="square">
            <a:spAutoFit/>
          </a:bodyPr>
          <a:lstStyle/>
          <a:p>
            <a:r>
              <a:rPr lang="zh-CN" altLang="en-US" b="1" dirty="0">
                <a:solidFill>
                  <a:srgbClr val="FF0000"/>
                </a:solidFill>
                <a:latin typeface="黑体" panose="02010609060101010101" pitchFamily="49" charset="-122"/>
                <a:ea typeface="黑体" panose="02010609060101010101" pitchFamily="49" charset="-122"/>
              </a:rPr>
              <a:t>紧聚焦过程</a:t>
            </a:r>
            <a:r>
              <a:rPr lang="zh-CN" altLang="en-US" b="1" dirty="0">
                <a:latin typeface="黑体" panose="02010609060101010101" pitchFamily="49" charset="-122"/>
                <a:ea typeface="黑体" panose="02010609060101010101" pitchFamily="49" charset="-122"/>
              </a:rPr>
              <a:t>对应的幺正变换</a:t>
            </a:r>
          </a:p>
        </p:txBody>
      </p:sp>
    </p:spTree>
    <p:extLst>
      <p:ext uri="{BB962C8B-B14F-4D97-AF65-F5344CB8AC3E}">
        <p14:creationId xmlns:p14="http://schemas.microsoft.com/office/powerpoint/2010/main" val="2118117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B1B724-B429-6C8D-75B5-5AD595DF2639}"/>
              </a:ext>
            </a:extLst>
          </p:cNvPr>
          <p:cNvPicPr>
            <a:picLocks noChangeAspect="1"/>
          </p:cNvPicPr>
          <p:nvPr/>
        </p:nvPicPr>
        <p:blipFill rotWithShape="1">
          <a:blip r:embed="rId6"/>
          <a:srcRect t="1" r="50325" b="69372"/>
          <a:stretch/>
        </p:blipFill>
        <p:spPr>
          <a:xfrm>
            <a:off x="1752201" y="1511906"/>
            <a:ext cx="3203163" cy="2640545"/>
          </a:xfrm>
          <a:prstGeom prst="rect">
            <a:avLst/>
          </a:prstGeom>
        </p:spPr>
      </p:pic>
      <p:sp>
        <p:nvSpPr>
          <p:cNvPr id="6" name="文本框 5">
            <a:extLst>
              <a:ext uri="{FF2B5EF4-FFF2-40B4-BE49-F238E27FC236}">
                <a16:creationId xmlns:a16="http://schemas.microsoft.com/office/drawing/2014/main" id="{845369A3-C903-FCB0-EF0E-4E49B685441D}"/>
              </a:ext>
            </a:extLst>
          </p:cNvPr>
          <p:cNvSpPr txBox="1"/>
          <p:nvPr/>
        </p:nvSpPr>
        <p:spPr>
          <a:xfrm>
            <a:off x="1367940" y="3990383"/>
            <a:ext cx="39716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几何相位的效果</a:t>
            </a:r>
            <a:r>
              <a:rPr kumimoji="0" lang="en-US"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左右圆偏振态的转化时额外携带自旋相关相位</a:t>
            </a:r>
          </a:p>
        </p:txBody>
      </p:sp>
      <p:sp>
        <p:nvSpPr>
          <p:cNvPr id="7" name="文本框 6">
            <a:extLst>
              <a:ext uri="{FF2B5EF4-FFF2-40B4-BE49-F238E27FC236}">
                <a16:creationId xmlns:a16="http://schemas.microsoft.com/office/drawing/2014/main" id="{9EDF1BA9-C9A5-7F2B-74A2-58897164E924}"/>
              </a:ext>
            </a:extLst>
          </p:cNvPr>
          <p:cNvSpPr txBox="1"/>
          <p:nvPr/>
        </p:nvSpPr>
        <p:spPr>
          <a:xfrm>
            <a:off x="963168" y="4802137"/>
            <a:ext cx="4618328" cy="1083438"/>
          </a:xfrm>
          <a:prstGeom prst="rect">
            <a:avLst/>
          </a:prstGeom>
          <a:noFill/>
        </p:spPr>
        <p:txBody>
          <a:bodyPr wrap="square" rtlCol="0">
            <a:spAutoFit/>
          </a:bodyPr>
          <a:lstStyle/>
          <a:p>
            <a:pPr marL="285750" marR="0" lvl="0" indent="-285750" algn="l"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各向异性介质，尤其是超表面，可以通过各向异性纳米柱的旋向来对左旋与右旋圆偏振光进</a:t>
            </a:r>
            <a:r>
              <a:rPr kumimoji="0" lang="zh-CN" altLang="en-US" sz="18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行</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差异化控制</a:t>
            </a: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510987D8-74E8-AE91-B272-A55F847EFBE0}"/>
              </a:ext>
            </a:extLst>
          </p:cNvPr>
          <p:cNvPicPr>
            <a:picLocks noChangeAspect="1"/>
          </p:cNvPicPr>
          <p:nvPr/>
        </p:nvPicPr>
        <p:blipFill rotWithShape="1">
          <a:blip r:embed="rId6"/>
          <a:srcRect l="46498" t="1" b="69372"/>
          <a:stretch/>
        </p:blipFill>
        <p:spPr>
          <a:xfrm>
            <a:off x="7017035" y="1511906"/>
            <a:ext cx="3187128" cy="2439394"/>
          </a:xfrm>
          <a:prstGeom prst="rect">
            <a:avLst/>
          </a:prstGeom>
        </p:spPr>
      </p:pic>
      <p:sp>
        <p:nvSpPr>
          <p:cNvPr id="14" name="文本框 13">
            <a:extLst>
              <a:ext uri="{FF2B5EF4-FFF2-40B4-BE49-F238E27FC236}">
                <a16:creationId xmlns:a16="http://schemas.microsoft.com/office/drawing/2014/main" id="{E94951DA-4725-2AF2-D249-B68B673B05B2}"/>
              </a:ext>
            </a:extLst>
          </p:cNvPr>
          <p:cNvSpPr txBox="1"/>
          <p:nvPr/>
        </p:nvSpPr>
        <p:spPr>
          <a:xfrm>
            <a:off x="6584791" y="4779375"/>
            <a:ext cx="4885441" cy="1106200"/>
          </a:xfrm>
          <a:prstGeom prst="rect">
            <a:avLst/>
          </a:prstGeom>
          <a:noFill/>
        </p:spPr>
        <p:txBody>
          <a:bodyPr wrap="square">
            <a:spAutoFit/>
          </a:bodyPr>
          <a:lstStyle/>
          <a:p>
            <a:pPr marL="285750" marR="0" lvl="0" indent="-285750" algn="l"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更进一步，若在</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空间</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中对几何相位进行连续排布</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，会产生对左旋与右旋圆偏振光</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相反</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的横向偏折</a:t>
            </a:r>
          </a:p>
        </p:txBody>
      </p:sp>
      <p:sp>
        <p:nvSpPr>
          <p:cNvPr id="16" name="文本框 15">
            <a:extLst>
              <a:ext uri="{FF2B5EF4-FFF2-40B4-BE49-F238E27FC236}">
                <a16:creationId xmlns:a16="http://schemas.microsoft.com/office/drawing/2014/main" id="{51114353-158E-81F0-A6D2-2913EDD32EAA}"/>
              </a:ext>
            </a:extLst>
          </p:cNvPr>
          <p:cNvSpPr txBox="1"/>
          <p:nvPr/>
        </p:nvSpPr>
        <p:spPr>
          <a:xfrm>
            <a:off x="6921938" y="3985434"/>
            <a:ext cx="337732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几何相位梯度超表面对左右旋圆偏振光的分束</a:t>
            </a:r>
          </a:p>
        </p:txBody>
      </p:sp>
      <p:sp>
        <p:nvSpPr>
          <p:cNvPr id="2" name="矩形 1">
            <a:extLst>
              <a:ext uri="{FF2B5EF4-FFF2-40B4-BE49-F238E27FC236}">
                <a16:creationId xmlns:a16="http://schemas.microsoft.com/office/drawing/2014/main" id="{57A8BF17-FE5C-7724-17D5-2318D99F1B63}"/>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5" name="矩形 4">
            <a:extLst>
              <a:ext uri="{FF2B5EF4-FFF2-40B4-BE49-F238E27FC236}">
                <a16:creationId xmlns:a16="http://schemas.microsoft.com/office/drawing/2014/main" id="{6B6C9360-7809-F907-F57F-D5A4A45C3BEE}"/>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8" name="图片 7" descr="D:\3 融媒体\PPT制作\中国科学院大学标准Logo下载\国科大标准Logo\国科大标准Logo横式一（蓝色）.png国科大标准Logo横式一（蓝色）">
            <a:extLst>
              <a:ext uri="{FF2B5EF4-FFF2-40B4-BE49-F238E27FC236}">
                <a16:creationId xmlns:a16="http://schemas.microsoft.com/office/drawing/2014/main" id="{DFA14407-0EBD-C271-6396-D3FAA83F7FFF}"/>
              </a:ext>
            </a:extLst>
          </p:cNvPr>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p:sp>
        <p:nvSpPr>
          <p:cNvPr id="10" name="Title 1">
            <a:extLst>
              <a:ext uri="{FF2B5EF4-FFF2-40B4-BE49-F238E27FC236}">
                <a16:creationId xmlns:a16="http://schemas.microsoft.com/office/drawing/2014/main" id="{87A2ACAF-23AB-0D79-1771-F847E0E9062F}"/>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3.6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各向异性微纳结构的</a:t>
            </a:r>
            <a:r>
              <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SOI</a:t>
            </a:r>
            <a:endPar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11" name="灯片编号占位符 5">
            <a:extLst>
              <a:ext uri="{FF2B5EF4-FFF2-40B4-BE49-F238E27FC236}">
                <a16:creationId xmlns:a16="http://schemas.microsoft.com/office/drawing/2014/main" id="{7381BB56-644B-FEBC-D4CC-6AF3F2018E4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28</a:t>
            </a:fld>
            <a:endParaRPr lang="zh-CN" altLang="en-US">
              <a:solidFill>
                <a:srgbClr val="000000">
                  <a:tint val="75000"/>
                </a:srgbClr>
              </a:solidFill>
              <a:latin typeface="Arial"/>
              <a:ea typeface="微软雅黑"/>
            </a:endParaRPr>
          </a:p>
        </p:txBody>
      </p:sp>
      <p:cxnSp>
        <p:nvCxnSpPr>
          <p:cNvPr id="4" name="直接连接符 3">
            <a:extLst>
              <a:ext uri="{FF2B5EF4-FFF2-40B4-BE49-F238E27FC236}">
                <a16:creationId xmlns:a16="http://schemas.microsoft.com/office/drawing/2014/main" id="{290C3D12-72A7-AF88-6977-A01D78A41B52}"/>
              </a:ext>
            </a:extLst>
          </p:cNvPr>
          <p:cNvCxnSpPr>
            <a:cxnSpLocks/>
          </p:cNvCxnSpPr>
          <p:nvPr/>
        </p:nvCxnSpPr>
        <p:spPr>
          <a:xfrm>
            <a:off x="6152738" y="915233"/>
            <a:ext cx="0" cy="525594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251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9589DE9-949E-4C00-C25B-9BA4F73F0749}"/>
              </a:ext>
            </a:extLst>
          </p:cNvPr>
          <p:cNvSpPr txBox="1"/>
          <p:nvPr/>
        </p:nvSpPr>
        <p:spPr>
          <a:xfrm>
            <a:off x="2704845" y="6138260"/>
            <a:ext cx="6097022" cy="369332"/>
          </a:xfrm>
          <a:prstGeom prst="rect">
            <a:avLst/>
          </a:prstGeom>
          <a:noFill/>
        </p:spPr>
        <p:txBody>
          <a:bodyPr wrap="square">
            <a:spAutoFit/>
          </a:bodyPr>
          <a:lstStyle/>
          <a:p>
            <a:pPr algn="ctr">
              <a:defRPr/>
            </a:pPr>
            <a:r>
              <a:rPr lang="zh-CN" altLang="en-US" i="1" dirty="0">
                <a:latin typeface="Times New Roman" panose="02020603050405020304" pitchFamily="18" charset="0"/>
                <a:cs typeface="Times New Roman" panose="02020603050405020304" pitchFamily="18" charset="0"/>
              </a:rPr>
              <a:t>Pu et al. Sci. Adv. 2015;1:e1500396</a:t>
            </a:r>
          </a:p>
        </p:txBody>
      </p:sp>
      <p:pic>
        <p:nvPicPr>
          <p:cNvPr id="7" name="图片 6">
            <a:extLst>
              <a:ext uri="{FF2B5EF4-FFF2-40B4-BE49-F238E27FC236}">
                <a16:creationId xmlns:a16="http://schemas.microsoft.com/office/drawing/2014/main" id="{DFFD2D9D-AA60-B727-5CFE-76D58A0B8939}"/>
              </a:ext>
            </a:extLst>
          </p:cNvPr>
          <p:cNvPicPr>
            <a:picLocks noChangeAspect="1"/>
          </p:cNvPicPr>
          <p:nvPr/>
        </p:nvPicPr>
        <p:blipFill>
          <a:blip r:embed="rId6"/>
          <a:stretch>
            <a:fillRect/>
          </a:stretch>
        </p:blipFill>
        <p:spPr>
          <a:xfrm>
            <a:off x="6149187" y="1806641"/>
            <a:ext cx="5122413" cy="3507027"/>
          </a:xfrm>
          <a:prstGeom prst="rect">
            <a:avLst/>
          </a:prstGeom>
        </p:spPr>
      </p:pic>
      <p:pic>
        <p:nvPicPr>
          <p:cNvPr id="10" name="图片 9">
            <a:extLst>
              <a:ext uri="{FF2B5EF4-FFF2-40B4-BE49-F238E27FC236}">
                <a16:creationId xmlns:a16="http://schemas.microsoft.com/office/drawing/2014/main" id="{8E733EB6-1510-2188-1F85-4C78536FF620}"/>
              </a:ext>
            </a:extLst>
          </p:cNvPr>
          <p:cNvPicPr>
            <a:picLocks noChangeAspect="1"/>
          </p:cNvPicPr>
          <p:nvPr/>
        </p:nvPicPr>
        <p:blipFill>
          <a:blip r:embed="rId7"/>
          <a:stretch>
            <a:fillRect/>
          </a:stretch>
        </p:blipFill>
        <p:spPr>
          <a:xfrm>
            <a:off x="825323" y="1806641"/>
            <a:ext cx="4200809" cy="3658269"/>
          </a:xfrm>
          <a:prstGeom prst="rect">
            <a:avLst/>
          </a:prstGeom>
        </p:spPr>
      </p:pic>
      <p:sp>
        <p:nvSpPr>
          <p:cNvPr id="11" name="文本框 10">
            <a:extLst>
              <a:ext uri="{FF2B5EF4-FFF2-40B4-BE49-F238E27FC236}">
                <a16:creationId xmlns:a16="http://schemas.microsoft.com/office/drawing/2014/main" id="{73317A80-5C80-A26B-EC1F-EBB35F99077F}"/>
              </a:ext>
            </a:extLst>
          </p:cNvPr>
          <p:cNvSpPr txBox="1"/>
          <p:nvPr/>
        </p:nvSpPr>
        <p:spPr>
          <a:xfrm>
            <a:off x="1699925" y="5566934"/>
            <a:ext cx="22031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悬链线光学结构</a:t>
            </a:r>
          </a:p>
        </p:txBody>
      </p:sp>
      <p:sp>
        <p:nvSpPr>
          <p:cNvPr id="12" name="文本框 11">
            <a:extLst>
              <a:ext uri="{FF2B5EF4-FFF2-40B4-BE49-F238E27FC236}">
                <a16:creationId xmlns:a16="http://schemas.microsoft.com/office/drawing/2014/main" id="{E1356ACD-3FC2-0876-0A7E-B4B2AB0F8080}"/>
              </a:ext>
            </a:extLst>
          </p:cNvPr>
          <p:cNvSpPr txBox="1"/>
          <p:nvPr/>
        </p:nvSpPr>
        <p:spPr>
          <a:xfrm>
            <a:off x="7230886" y="5566934"/>
            <a:ext cx="2959014" cy="369332"/>
          </a:xfrm>
          <a:prstGeom prst="rect">
            <a:avLst/>
          </a:prstGeom>
          <a:noFill/>
        </p:spPr>
        <p:txBody>
          <a:bodyPr wrap="square" rtlCol="0">
            <a:spAutoFit/>
          </a:bodyPr>
          <a:lstStyle/>
          <a:p>
            <a:pPr algn="ctr">
              <a:defRPr/>
            </a:pPr>
            <a:r>
              <a:rPr lang="zh-CN" altLang="en-US" b="1" dirty="0">
                <a:solidFill>
                  <a:prstClr val="black"/>
                </a:solidFill>
                <a:latin typeface="黑体" panose="02010609060101010101" pitchFamily="49" charset="-122"/>
                <a:ea typeface="黑体" panose="02010609060101010101" pitchFamily="49" charset="-122"/>
              </a:rPr>
              <a:t>悬链线微元结构产生涡旋光</a:t>
            </a:r>
          </a:p>
        </p:txBody>
      </p:sp>
      <p:sp>
        <p:nvSpPr>
          <p:cNvPr id="13" name="矩形: 圆角 12">
            <a:extLst>
              <a:ext uri="{FF2B5EF4-FFF2-40B4-BE49-F238E27FC236}">
                <a16:creationId xmlns:a16="http://schemas.microsoft.com/office/drawing/2014/main" id="{8606B73F-6987-5658-9B1A-21A60D1AD1F8}"/>
              </a:ext>
            </a:extLst>
          </p:cNvPr>
          <p:cNvSpPr/>
          <p:nvPr/>
        </p:nvSpPr>
        <p:spPr>
          <a:xfrm>
            <a:off x="4584274" y="1052394"/>
            <a:ext cx="2338164" cy="5216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SAM-&gt;IOAM</a:t>
            </a:r>
            <a:endParaRPr kumimoji="0" lang="zh-CN" altLang="en-US"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3C14BCC3-EA4E-D63E-CE6B-061F6F2A13BF}"/>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3" name="矩形 2">
            <a:extLst>
              <a:ext uri="{FF2B5EF4-FFF2-40B4-BE49-F238E27FC236}">
                <a16:creationId xmlns:a16="http://schemas.microsoft.com/office/drawing/2014/main" id="{DBDF2C79-F3E3-8A18-D380-AD5BB60D6E2F}"/>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5" name="图片 4" descr="D:\3 融媒体\PPT制作\中国科学院大学标准Logo下载\国科大标准Logo\国科大标准Logo横式一（蓝色）.png国科大标准Logo横式一（蓝色）">
            <a:extLst>
              <a:ext uri="{FF2B5EF4-FFF2-40B4-BE49-F238E27FC236}">
                <a16:creationId xmlns:a16="http://schemas.microsoft.com/office/drawing/2014/main" id="{CB371645-6F5B-D9D5-C455-69974716745D}"/>
              </a:ext>
            </a:extLst>
          </p:cNvPr>
          <p:cNvPicPr>
            <a:picLocks noChangeAspect="1"/>
          </p:cNvPicPr>
          <p:nvPr>
            <p:custDataLst>
              <p:tags r:id="rId3"/>
            </p:custDataLst>
          </p:nvPr>
        </p:nvPicPr>
        <p:blipFill>
          <a:blip r:embed="rId8"/>
          <a:srcRect/>
          <a:stretch>
            <a:fillRect/>
          </a:stretch>
        </p:blipFill>
        <p:spPr>
          <a:xfrm>
            <a:off x="8837295" y="191770"/>
            <a:ext cx="2995295" cy="628015"/>
          </a:xfrm>
          <a:prstGeom prst="rect">
            <a:avLst/>
          </a:prstGeom>
        </p:spPr>
      </p:pic>
      <p:sp>
        <p:nvSpPr>
          <p:cNvPr id="8" name="Title 1">
            <a:extLst>
              <a:ext uri="{FF2B5EF4-FFF2-40B4-BE49-F238E27FC236}">
                <a16:creationId xmlns:a16="http://schemas.microsoft.com/office/drawing/2014/main" id="{BDF9FFAF-8965-0E38-B95A-DC9494F068F0}"/>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3.6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各向异性微纳结构的</a:t>
            </a:r>
            <a:r>
              <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SOI</a:t>
            </a:r>
            <a:endPar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14" name="灯片编号占位符 5">
            <a:extLst>
              <a:ext uri="{FF2B5EF4-FFF2-40B4-BE49-F238E27FC236}">
                <a16:creationId xmlns:a16="http://schemas.microsoft.com/office/drawing/2014/main" id="{F51CD00A-50A0-90C6-9BB6-A96016C4AA9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29</a:t>
            </a:fld>
            <a:endParaRPr lang="zh-CN" altLang="en-US">
              <a:solidFill>
                <a:srgbClr val="000000">
                  <a:tint val="75000"/>
                </a:srgbClr>
              </a:solidFill>
              <a:latin typeface="Arial"/>
              <a:ea typeface="微软雅黑"/>
            </a:endParaRPr>
          </a:p>
        </p:txBody>
      </p:sp>
    </p:spTree>
    <p:extLst>
      <p:ext uri="{BB962C8B-B14F-4D97-AF65-F5344CB8AC3E}">
        <p14:creationId xmlns:p14="http://schemas.microsoft.com/office/powerpoint/2010/main" val="3037897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3022600"/>
          </a:xfrm>
          <a:prstGeom prst="rect">
            <a:avLst/>
          </a:prstGeom>
          <a:noFill/>
          <a:ln>
            <a:noFill/>
          </a:ln>
        </p:spPr>
        <p:txBody>
          <a:bodyPr vert="horz" wrap="square" lIns="91440" tIns="45720" rIns="91440" bIns="45720" numCol="1" anchor="t" anchorCtr="0" compatLnSpc="1"/>
          <a:lstStyle/>
          <a:p>
            <a:endParaRPr lang="zh-CN" altLang="en-US">
              <a:solidFill>
                <a:schemeClr val="tx1"/>
              </a:solidFill>
            </a:endParaRPr>
          </a:p>
        </p:txBody>
      </p:sp>
      <p:cxnSp>
        <p:nvCxnSpPr>
          <p:cNvPr id="9" name="直接连接符 8"/>
          <p:cNvCxnSpPr/>
          <p:nvPr/>
        </p:nvCxnSpPr>
        <p:spPr>
          <a:xfrm>
            <a:off x="1551654" y="1007542"/>
            <a:ext cx="485774" cy="0"/>
          </a:xfrm>
          <a:prstGeom prst="line">
            <a:avLst/>
          </a:prstGeom>
          <a:ln w="571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65715" y="507542"/>
            <a:ext cx="2512060" cy="460375"/>
          </a:xfrm>
          <a:prstGeom prst="rect">
            <a:avLst/>
          </a:prstGeom>
        </p:spPr>
        <p:txBody>
          <a:bodyPr wrap="none">
            <a:spAutoFit/>
          </a:bodyPr>
          <a:lstStyle/>
          <a:p>
            <a:r>
              <a:rPr lang="en-US" altLang="zh-CN" sz="2400">
                <a:solidFill>
                  <a:schemeClr val="bg1">
                    <a:alpha val="10000"/>
                  </a:schemeClr>
                </a:solidFill>
                <a:latin typeface="Times New Roman" panose="02020603050405020304" charset="0"/>
                <a:ea typeface="思源黑体" panose="020B0400000000000000" pitchFamily="34" charset="-122"/>
              </a:rPr>
              <a:t>CATALOG PAGE</a:t>
            </a:r>
          </a:p>
        </p:txBody>
      </p:sp>
      <p:grpSp>
        <p:nvGrpSpPr>
          <p:cNvPr id="11" name="组合 10">
            <a:extLst>
              <a:ext uri="{FF2B5EF4-FFF2-40B4-BE49-F238E27FC236}">
                <a16:creationId xmlns:a16="http://schemas.microsoft.com/office/drawing/2014/main" id="{B0217398-0945-096F-3384-792D9EF86015}"/>
              </a:ext>
            </a:extLst>
          </p:cNvPr>
          <p:cNvGrpSpPr/>
          <p:nvPr/>
        </p:nvGrpSpPr>
        <p:grpSpPr>
          <a:xfrm>
            <a:off x="5024413" y="1231795"/>
            <a:ext cx="4725434" cy="937469"/>
            <a:chOff x="4336790" y="899337"/>
            <a:chExt cx="4725434" cy="937469"/>
          </a:xfrm>
        </p:grpSpPr>
        <p:sp>
          <p:nvSpPr>
            <p:cNvPr id="14" name="椭圆 13"/>
            <p:cNvSpPr/>
            <p:nvPr/>
          </p:nvSpPr>
          <p:spPr>
            <a:xfrm>
              <a:off x="4336790" y="899337"/>
              <a:ext cx="937469" cy="9374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01</a:t>
              </a:r>
              <a:endParaRPr lang="zh-CN" altLang="en-US" sz="3200" dirty="0"/>
            </a:p>
          </p:txBody>
        </p:sp>
        <p:sp>
          <p:nvSpPr>
            <p:cNvPr id="18" name="文本框 17"/>
            <p:cNvSpPr txBox="1"/>
            <p:nvPr/>
          </p:nvSpPr>
          <p:spPr>
            <a:xfrm>
              <a:off x="5455138" y="1106461"/>
              <a:ext cx="3607086" cy="523220"/>
            </a:xfrm>
            <a:prstGeom prst="rect">
              <a:avLst/>
            </a:prstGeom>
            <a:noFill/>
          </p:spPr>
          <p:txBody>
            <a:bodyPr wrap="square" rtlCol="0">
              <a:spAutoFit/>
            </a:bodyPr>
            <a:lstStyle/>
            <a:p>
              <a:r>
                <a:rPr lang="zh-CN" altLang="en-US" sz="2800" dirty="0">
                  <a:solidFill>
                    <a:schemeClr val="accent1"/>
                  </a:solidFill>
                  <a:latin typeface="黑体" panose="02010609060101010101" pitchFamily="49" charset="-122"/>
                  <a:ea typeface="黑体" panose="02010609060101010101" pitchFamily="49" charset="-122"/>
                </a:rPr>
                <a:t>轨道角动量</a:t>
              </a:r>
            </a:p>
          </p:txBody>
        </p:sp>
      </p:grpSp>
      <p:sp>
        <p:nvSpPr>
          <p:cNvPr id="29" name="椭圆 28"/>
          <p:cNvSpPr/>
          <p:nvPr/>
        </p:nvSpPr>
        <p:spPr>
          <a:xfrm>
            <a:off x="5022556" y="2540353"/>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02</a:t>
            </a:r>
            <a:endParaRPr lang="zh-CN" altLang="en-US" sz="3200" dirty="0"/>
          </a:p>
        </p:txBody>
      </p:sp>
      <p:sp>
        <p:nvSpPr>
          <p:cNvPr id="31" name="文本框 30"/>
          <p:cNvSpPr txBox="1"/>
          <p:nvPr/>
        </p:nvSpPr>
        <p:spPr>
          <a:xfrm>
            <a:off x="6140904" y="2747477"/>
            <a:ext cx="3053757"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光学操控</a:t>
            </a:r>
          </a:p>
        </p:txBody>
      </p:sp>
      <p:sp>
        <p:nvSpPr>
          <p:cNvPr id="34" name="椭圆 33"/>
          <p:cNvSpPr/>
          <p:nvPr/>
        </p:nvSpPr>
        <p:spPr>
          <a:xfrm>
            <a:off x="5022556" y="3848911"/>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03</a:t>
            </a:r>
            <a:endParaRPr lang="zh-CN" altLang="en-US" sz="3200" dirty="0"/>
          </a:p>
        </p:txBody>
      </p:sp>
      <p:sp>
        <p:nvSpPr>
          <p:cNvPr id="36" name="文本框 35"/>
          <p:cNvSpPr txBox="1"/>
          <p:nvPr/>
        </p:nvSpPr>
        <p:spPr>
          <a:xfrm>
            <a:off x="6140905" y="4056035"/>
            <a:ext cx="4232050"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自旋轨道相互作用</a:t>
            </a:r>
          </a:p>
        </p:txBody>
      </p:sp>
      <p:grpSp>
        <p:nvGrpSpPr>
          <p:cNvPr id="5" name="组合 4">
            <a:extLst>
              <a:ext uri="{FF2B5EF4-FFF2-40B4-BE49-F238E27FC236}">
                <a16:creationId xmlns:a16="http://schemas.microsoft.com/office/drawing/2014/main" id="{E3AC2BBB-528E-9551-359C-C2061108DE41}"/>
              </a:ext>
            </a:extLst>
          </p:cNvPr>
          <p:cNvGrpSpPr/>
          <p:nvPr/>
        </p:nvGrpSpPr>
        <p:grpSpPr>
          <a:xfrm>
            <a:off x="724811" y="2810164"/>
            <a:ext cx="3572934" cy="1237672"/>
            <a:chOff x="4309532" y="664520"/>
            <a:chExt cx="3572934" cy="1237672"/>
          </a:xfrm>
        </p:grpSpPr>
        <p:sp>
          <p:nvSpPr>
            <p:cNvPr id="33" name="ïşlîḓé"/>
            <p:cNvSpPr txBox="1"/>
            <p:nvPr>
              <p:custDataLst>
                <p:tags r:id="rId2"/>
              </p:custDataLst>
            </p:nvPr>
          </p:nvSpPr>
          <p:spPr>
            <a:xfrm>
              <a:off x="4962921" y="664520"/>
              <a:ext cx="22661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algn="ctr" defTabSz="914400" rtl="0" eaLnBrk="1" fontAlgn="auto" latinLnBrk="0" hangingPunct="1">
                <a:lnSpc>
                  <a:spcPct val="100000"/>
                </a:lnSpc>
                <a:buClrTx/>
                <a:buSzTx/>
                <a:buFontTx/>
                <a:buNone/>
              </a:pPr>
              <a:r>
                <a:rPr kumimoji="0" lang="zh-CN" altLang="en-US" sz="5400" b="0" u="none" strike="noStrike" kern="1200" cap="none" normalizeH="0" baseline="0" dirty="0">
                  <a:solidFill>
                    <a:schemeClr val="accent1"/>
                  </a:solidFill>
                  <a:latin typeface="Times New Roman" panose="02020603050405020304" charset="0"/>
                  <a:ea typeface="思源黑体" panose="020B0400000000000000" pitchFamily="34" charset="-122"/>
                  <a:cs typeface="微软雅黑" panose="020B0503020204020204" pitchFamily="34" charset="-122"/>
                  <a:sym typeface="思源黑体" panose="020B0400000000000000" pitchFamily="34" charset="-122"/>
                </a:rPr>
                <a:t>目录</a:t>
              </a:r>
            </a:p>
          </p:txBody>
        </p:sp>
        <p:sp>
          <p:nvSpPr>
            <p:cNvPr id="24" name="ïşlîḓé"/>
            <p:cNvSpPr txBox="1"/>
            <p:nvPr>
              <p:custDataLst>
                <p:tags r:id="rId3"/>
              </p:custDataLst>
            </p:nvPr>
          </p:nvSpPr>
          <p:spPr>
            <a:xfrm>
              <a:off x="4309532" y="1551471"/>
              <a:ext cx="3572934" cy="350721"/>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800" b="0" u="none" strike="noStrike" kern="1200" cap="none" normalizeH="0" baseline="0" dirty="0">
                  <a:solidFill>
                    <a:schemeClr val="accent1"/>
                  </a:solidFill>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rPr>
                <a:t>CONTENTS</a:t>
              </a:r>
              <a:endParaRPr kumimoji="0" lang="zh-CN" altLang="en-US" sz="1800" b="0" u="none" strike="noStrike" kern="1200" cap="none" spc="600" normalizeH="0" baseline="0" noProof="0" dirty="0">
                <a:ln>
                  <a:noFill/>
                </a:ln>
                <a:solidFill>
                  <a:schemeClr val="accent1"/>
                </a:solidFill>
                <a:effectLst/>
                <a:uLnTx/>
                <a:uFillTx/>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endParaRPr>
            </a:p>
          </p:txBody>
        </p:sp>
      </p:grpSp>
      <p:pic>
        <p:nvPicPr>
          <p:cNvPr id="12" name="图片 11" descr="D:\3 融媒体\PPT制作\中国科学院大学标准Logo下载\国科大标准Logo\国科大标准Logo横式一（蓝色）.png国科大标准Logo横式一（蓝色）"/>
          <p:cNvPicPr>
            <a:picLocks noChangeAspect="1"/>
          </p:cNvPicPr>
          <p:nvPr>
            <p:custDataLst>
              <p:tags r:id="rId1"/>
            </p:custDataLst>
          </p:nvPr>
        </p:nvPicPr>
        <p:blipFill>
          <a:blip r:embed="rId5"/>
          <a:srcRect/>
          <a:stretch>
            <a:fillRect/>
          </a:stretch>
        </p:blipFill>
        <p:spPr>
          <a:xfrm>
            <a:off x="124460" y="191770"/>
            <a:ext cx="2995295" cy="628015"/>
          </a:xfrm>
          <a:prstGeom prst="rect">
            <a:avLst/>
          </a:prstGeom>
        </p:spPr>
      </p:pic>
      <p:sp>
        <p:nvSpPr>
          <p:cNvPr id="6" name="灯片编号占位符 5">
            <a:extLst>
              <a:ext uri="{FF2B5EF4-FFF2-40B4-BE49-F238E27FC236}">
                <a16:creationId xmlns:a16="http://schemas.microsoft.com/office/drawing/2014/main" id="{4310E3F9-05E4-D838-C0D7-F161EB8C0FB5}"/>
              </a:ext>
            </a:extLst>
          </p:cNvPr>
          <p:cNvSpPr>
            <a:spLocks noGrp="1"/>
          </p:cNvSpPr>
          <p:nvPr>
            <p:ph type="sldNum" sz="quarter" idx="11"/>
          </p:nvPr>
        </p:nvSpPr>
        <p:spPr/>
        <p:txBody>
          <a:bodyPr/>
          <a:lstStyle/>
          <a:p>
            <a:fld id="{6CA82555-39E9-48B7-9FA8-36D069C02A2D}" type="slidenum">
              <a:rPr lang="zh-CN" altLang="en-US" smtClean="0"/>
              <a:t>3</a:t>
            </a:fld>
            <a:endParaRPr lang="zh-CN" altLang="en-US"/>
          </a:p>
        </p:txBody>
      </p:sp>
      <p:sp>
        <p:nvSpPr>
          <p:cNvPr id="8" name="椭圆 7">
            <a:extLst>
              <a:ext uri="{FF2B5EF4-FFF2-40B4-BE49-F238E27FC236}">
                <a16:creationId xmlns:a16="http://schemas.microsoft.com/office/drawing/2014/main" id="{C79E152C-6211-66CC-4F0C-5B53B20D27CC}"/>
              </a:ext>
            </a:extLst>
          </p:cNvPr>
          <p:cNvSpPr/>
          <p:nvPr/>
        </p:nvSpPr>
        <p:spPr>
          <a:xfrm>
            <a:off x="5022556" y="5157470"/>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a typeface="Source Han Sans SC Normal" panose="020B0400000000000000" pitchFamily="34" charset="-128"/>
              </a:rPr>
              <a:t>04</a:t>
            </a:r>
            <a:endParaRPr lang="zh-CN" altLang="en-US" sz="3200" dirty="0"/>
          </a:p>
        </p:txBody>
      </p:sp>
      <p:sp>
        <p:nvSpPr>
          <p:cNvPr id="10" name="文本框 9">
            <a:extLst>
              <a:ext uri="{FF2B5EF4-FFF2-40B4-BE49-F238E27FC236}">
                <a16:creationId xmlns:a16="http://schemas.microsoft.com/office/drawing/2014/main" id="{0125A65C-FAAB-FDC6-973A-D0720C404F0A}"/>
              </a:ext>
            </a:extLst>
          </p:cNvPr>
          <p:cNvSpPr txBox="1"/>
          <p:nvPr/>
        </p:nvSpPr>
        <p:spPr>
          <a:xfrm>
            <a:off x="6140903" y="5364594"/>
            <a:ext cx="3463949"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总结与展望</a:t>
            </a:r>
          </a:p>
        </p:txBody>
      </p:sp>
    </p:spTree>
    <p:extLst>
      <p:ext uri="{BB962C8B-B14F-4D97-AF65-F5344CB8AC3E}">
        <p14:creationId xmlns:p14="http://schemas.microsoft.com/office/powerpoint/2010/main" val="862904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212D5C-2E80-D2EF-FBD9-0CFB5C8F46A7}"/>
              </a:ext>
            </a:extLst>
          </p:cNvPr>
          <p:cNvPicPr>
            <a:picLocks noChangeAspect="1"/>
          </p:cNvPicPr>
          <p:nvPr/>
        </p:nvPicPr>
        <p:blipFill rotWithShape="1">
          <a:blip r:embed="rId6"/>
          <a:srcRect t="67559"/>
          <a:stretch/>
        </p:blipFill>
        <p:spPr>
          <a:xfrm>
            <a:off x="390032" y="3891641"/>
            <a:ext cx="5077957" cy="1798141"/>
          </a:xfrm>
          <a:prstGeom prst="rect">
            <a:avLst/>
          </a:prstGeom>
        </p:spPr>
      </p:pic>
      <p:sp>
        <p:nvSpPr>
          <p:cNvPr id="12" name="文本框 11">
            <a:extLst>
              <a:ext uri="{FF2B5EF4-FFF2-40B4-BE49-F238E27FC236}">
                <a16:creationId xmlns:a16="http://schemas.microsoft.com/office/drawing/2014/main" id="{34BDD81E-AE27-D52F-B768-2F760FAB2AD5}"/>
              </a:ext>
            </a:extLst>
          </p:cNvPr>
          <p:cNvSpPr txBox="1"/>
          <p:nvPr/>
        </p:nvSpPr>
        <p:spPr>
          <a:xfrm>
            <a:off x="1347806" y="5789327"/>
            <a:ext cx="3186171" cy="369332"/>
          </a:xfrm>
          <a:prstGeom prst="rect">
            <a:avLst/>
          </a:prstGeom>
          <a:noFill/>
        </p:spPr>
        <p:txBody>
          <a:bodyPr wrap="square">
            <a:spAutoFit/>
          </a:bodyPr>
          <a:lstStyle/>
          <a:p>
            <a:pPr algn="ctr">
              <a:defRPr/>
            </a:pPr>
            <a:r>
              <a:rPr lang="zh-CN" altLang="en-US" i="1" dirty="0">
                <a:latin typeface="Times New Roman" panose="02020603050405020304" pitchFamily="18" charset="0"/>
                <a:cs typeface="Times New Roman" panose="02020603050405020304" pitchFamily="18" charset="0"/>
              </a:rPr>
              <a:t>Science 346, 67–71 (2014)</a:t>
            </a:r>
          </a:p>
        </p:txBody>
      </p:sp>
      <p:pic>
        <p:nvPicPr>
          <p:cNvPr id="5" name="图片 4">
            <a:extLst>
              <a:ext uri="{FF2B5EF4-FFF2-40B4-BE49-F238E27FC236}">
                <a16:creationId xmlns:a16="http://schemas.microsoft.com/office/drawing/2014/main" id="{61037D8C-9220-E1D7-045F-0D275EC129C0}"/>
              </a:ext>
            </a:extLst>
          </p:cNvPr>
          <p:cNvPicPr>
            <a:picLocks noChangeAspect="1"/>
          </p:cNvPicPr>
          <p:nvPr/>
        </p:nvPicPr>
        <p:blipFill rotWithShape="1">
          <a:blip r:embed="rId6"/>
          <a:srcRect t="37305" b="31876"/>
          <a:stretch/>
        </p:blipFill>
        <p:spPr>
          <a:xfrm>
            <a:off x="515160" y="1624623"/>
            <a:ext cx="4851465" cy="1632028"/>
          </a:xfrm>
          <a:prstGeom prst="rect">
            <a:avLst/>
          </a:prstGeom>
        </p:spPr>
      </p:pic>
      <p:sp>
        <p:nvSpPr>
          <p:cNvPr id="9" name="文本框 8">
            <a:extLst>
              <a:ext uri="{FF2B5EF4-FFF2-40B4-BE49-F238E27FC236}">
                <a16:creationId xmlns:a16="http://schemas.microsoft.com/office/drawing/2014/main" id="{6F732E62-72BA-5E01-7A40-0557CBE9B443}"/>
              </a:ext>
            </a:extLst>
          </p:cNvPr>
          <p:cNvSpPr txBox="1"/>
          <p:nvPr/>
        </p:nvSpPr>
        <p:spPr>
          <a:xfrm>
            <a:off x="1240592" y="3235861"/>
            <a:ext cx="3376835" cy="369332"/>
          </a:xfrm>
          <a:prstGeom prst="rect">
            <a:avLst/>
          </a:prstGeom>
          <a:noFill/>
        </p:spPr>
        <p:txBody>
          <a:bodyPr wrap="square">
            <a:spAutoFit/>
          </a:bodyPr>
          <a:lstStyle/>
          <a:p>
            <a:pPr algn="ctr">
              <a:defRPr/>
            </a:pPr>
            <a:r>
              <a:rPr lang="zh-CN" altLang="en-US" i="1" dirty="0">
                <a:latin typeface="Times New Roman" panose="02020603050405020304" pitchFamily="18" charset="0"/>
                <a:cs typeface="Times New Roman" panose="02020603050405020304" pitchFamily="18" charset="0"/>
              </a:rPr>
              <a:t>Nature Commun. 5, 5327 (2014)</a:t>
            </a:r>
          </a:p>
        </p:txBody>
      </p:sp>
      <p:sp>
        <p:nvSpPr>
          <p:cNvPr id="4" name="文本框 3">
            <a:extLst>
              <a:ext uri="{FF2B5EF4-FFF2-40B4-BE49-F238E27FC236}">
                <a16:creationId xmlns:a16="http://schemas.microsoft.com/office/drawing/2014/main" id="{FFA57DEA-914D-936C-01D0-DAA1EB65C07F}"/>
              </a:ext>
            </a:extLst>
          </p:cNvPr>
          <p:cNvSpPr txBox="1"/>
          <p:nvPr/>
        </p:nvSpPr>
        <p:spPr>
          <a:xfrm>
            <a:off x="1240593" y="3532266"/>
            <a:ext cx="337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自旋控制的单向表面等离激元耦合</a:t>
            </a:r>
          </a:p>
        </p:txBody>
      </p:sp>
      <p:sp>
        <p:nvSpPr>
          <p:cNvPr id="6" name="文本框 5">
            <a:extLst>
              <a:ext uri="{FF2B5EF4-FFF2-40B4-BE49-F238E27FC236}">
                <a16:creationId xmlns:a16="http://schemas.microsoft.com/office/drawing/2014/main" id="{6C4A4508-F830-AB9F-80C4-6ADC74913BEA}"/>
              </a:ext>
            </a:extLst>
          </p:cNvPr>
          <p:cNvSpPr txBox="1"/>
          <p:nvPr/>
        </p:nvSpPr>
        <p:spPr>
          <a:xfrm>
            <a:off x="1283421" y="6163714"/>
            <a:ext cx="333400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自旋控制的单向微纳光纤模式耦合</a:t>
            </a:r>
          </a:p>
        </p:txBody>
      </p:sp>
      <p:sp>
        <p:nvSpPr>
          <p:cNvPr id="11" name="文本框 10">
            <a:extLst>
              <a:ext uri="{FF2B5EF4-FFF2-40B4-BE49-F238E27FC236}">
                <a16:creationId xmlns:a16="http://schemas.microsoft.com/office/drawing/2014/main" id="{167D4A09-51C4-474F-E682-FE460B2F606E}"/>
              </a:ext>
            </a:extLst>
          </p:cNvPr>
          <p:cNvSpPr txBox="1"/>
          <p:nvPr/>
        </p:nvSpPr>
        <p:spPr>
          <a:xfrm>
            <a:off x="5732575" y="1158192"/>
            <a:ext cx="5876647" cy="1083438"/>
          </a:xfrm>
          <a:prstGeom prst="rect">
            <a:avLst/>
          </a:prstGeom>
          <a:noFill/>
        </p:spPr>
        <p:txBody>
          <a:bodyPr wrap="square" rtlCol="0">
            <a:spAutoFit/>
          </a:bodyPr>
          <a:lstStyle/>
          <a:p>
            <a:pPr marL="285750" marR="0" lvl="0" indent="-285750" algn="l"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与基于几何相位的超构表面不同，这里的</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倏逝波</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近场耦合</a:t>
            </a:r>
            <a:r>
              <a:rPr kumimoji="0" lang="en-US"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SOI</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并不需要借助于特殊的各向异性结构，它源自于</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麦克斯韦方程组</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中倏逝波的</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基本自旋特性</a:t>
            </a:r>
          </a:p>
        </p:txBody>
      </p:sp>
      <p:sp>
        <p:nvSpPr>
          <p:cNvPr id="7" name="矩形 6">
            <a:extLst>
              <a:ext uri="{FF2B5EF4-FFF2-40B4-BE49-F238E27FC236}">
                <a16:creationId xmlns:a16="http://schemas.microsoft.com/office/drawing/2014/main" id="{A15282D9-BAE6-A334-0150-64F0135C7220}"/>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8" name="矩形 7">
            <a:extLst>
              <a:ext uri="{FF2B5EF4-FFF2-40B4-BE49-F238E27FC236}">
                <a16:creationId xmlns:a16="http://schemas.microsoft.com/office/drawing/2014/main" id="{418D8849-9BB7-F6CC-0031-8A0C2F01B9C3}"/>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13" name="图片 12" descr="D:\3 融媒体\PPT制作\中国科学院大学标准Logo下载\国科大标准Logo\国科大标准Logo横式一（蓝色）.png国科大标准Logo横式一（蓝色）">
            <a:extLst>
              <a:ext uri="{FF2B5EF4-FFF2-40B4-BE49-F238E27FC236}">
                <a16:creationId xmlns:a16="http://schemas.microsoft.com/office/drawing/2014/main" id="{C789D3D3-2E31-7513-4B96-469AEA50FE76}"/>
              </a:ext>
            </a:extLst>
          </p:cNvPr>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p:sp>
        <p:nvSpPr>
          <p:cNvPr id="15" name="Title 1">
            <a:extLst>
              <a:ext uri="{FF2B5EF4-FFF2-40B4-BE49-F238E27FC236}">
                <a16:creationId xmlns:a16="http://schemas.microsoft.com/office/drawing/2014/main" id="{34AE84AA-1FA6-430E-8A6C-450D3982FA83}"/>
              </a:ext>
            </a:extLst>
          </p:cNvPr>
          <p:cNvSpPr txBox="1"/>
          <p:nvPr>
            <p:custDataLst>
              <p:tags r:id="rId4"/>
            </p:custDataLst>
          </p:nvPr>
        </p:nvSpPr>
        <p:spPr>
          <a:xfrm>
            <a:off x="573917" y="295101"/>
            <a:ext cx="8748504" cy="461665"/>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400" b="1" dirty="0">
                <a:solidFill>
                  <a:prstClr val="black"/>
                </a:solidFill>
                <a:latin typeface="Times New Roman" panose="02020603050405020304" charset="0"/>
                <a:ea typeface="思源黑体" panose="020B0400000000000000" pitchFamily="34" charset="-122"/>
                <a:sym typeface="Arial" panose="020B0604020202020204" pitchFamily="34" charset="0"/>
              </a:rPr>
              <a:t>3.7 </a:t>
            </a:r>
            <a:r>
              <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倏逝波近场耦合的</a:t>
            </a:r>
            <a:r>
              <a:rPr lang="en-US" altLang="zh-CN"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rPr>
              <a:t>SOI</a:t>
            </a:r>
            <a:endParaRPr lang="zh-CN" altLang="en-US" sz="24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16" name="灯片编号占位符 5">
            <a:extLst>
              <a:ext uri="{FF2B5EF4-FFF2-40B4-BE49-F238E27FC236}">
                <a16:creationId xmlns:a16="http://schemas.microsoft.com/office/drawing/2014/main" id="{1A5CDDE7-4458-619D-10FA-C42C1D37E50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30</a:t>
            </a:fld>
            <a:endParaRPr lang="zh-CN" altLang="en-US">
              <a:solidFill>
                <a:srgbClr val="000000">
                  <a:tint val="75000"/>
                </a:srgbClr>
              </a:solidFill>
              <a:latin typeface="Arial"/>
              <a:ea typeface="微软雅黑"/>
            </a:endParaRPr>
          </a:p>
        </p:txBody>
      </p:sp>
      <p:pic>
        <p:nvPicPr>
          <p:cNvPr id="14" name="图片 13">
            <a:extLst>
              <a:ext uri="{FF2B5EF4-FFF2-40B4-BE49-F238E27FC236}">
                <a16:creationId xmlns:a16="http://schemas.microsoft.com/office/drawing/2014/main" id="{BA811F2E-7BDE-EF37-1584-CD37EBA47D77}"/>
              </a:ext>
            </a:extLst>
          </p:cNvPr>
          <p:cNvPicPr>
            <a:picLocks noChangeAspect="1"/>
          </p:cNvPicPr>
          <p:nvPr/>
        </p:nvPicPr>
        <p:blipFill>
          <a:blip r:embed="rId8"/>
          <a:stretch>
            <a:fillRect/>
          </a:stretch>
        </p:blipFill>
        <p:spPr>
          <a:xfrm>
            <a:off x="7865966" y="2993143"/>
            <a:ext cx="1873346" cy="679485"/>
          </a:xfrm>
          <a:prstGeom prst="rect">
            <a:avLst/>
          </a:prstGeom>
        </p:spPr>
      </p:pic>
      <p:sp>
        <p:nvSpPr>
          <p:cNvPr id="17" name="文本框 16">
            <a:extLst>
              <a:ext uri="{FF2B5EF4-FFF2-40B4-BE49-F238E27FC236}">
                <a16:creationId xmlns:a16="http://schemas.microsoft.com/office/drawing/2014/main" id="{1CCB7389-68CE-B533-EBA5-F663B3293923}"/>
              </a:ext>
            </a:extLst>
          </p:cNvPr>
          <p:cNvSpPr txBox="1"/>
          <p:nvPr/>
        </p:nvSpPr>
        <p:spPr>
          <a:xfrm>
            <a:off x="6198623" y="2997225"/>
            <a:ext cx="1031001" cy="584775"/>
          </a:xfrm>
          <a:prstGeom prst="rect">
            <a:avLst/>
          </a:prstGeom>
          <a:noFill/>
        </p:spPr>
        <p:txBody>
          <a:bodyPr wrap="square" rtlCol="0">
            <a:spAutoFit/>
          </a:bodyPr>
          <a:lstStyle/>
          <a:p>
            <a:pPr algn="ctr"/>
            <a:r>
              <a:rPr lang="zh-CN" altLang="en-US" sz="1600" b="1" dirty="0"/>
              <a:t>横向自旋角动量</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D3077BC-FB1F-FE2D-C9F4-834014CE6281}"/>
                  </a:ext>
                </a:extLst>
              </p:cNvPr>
              <p:cNvSpPr txBox="1"/>
              <p:nvPr/>
            </p:nvSpPr>
            <p:spPr>
              <a:xfrm>
                <a:off x="5732575" y="3705393"/>
                <a:ext cx="5876647" cy="68179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对于</a:t>
                </a:r>
                <a:r>
                  <a:rPr lang="zh-CN" altLang="en-US" b="1" dirty="0">
                    <a:latin typeface="黑体" panose="02010609060101010101" pitchFamily="49" charset="-122"/>
                    <a:ea typeface="黑体" panose="02010609060101010101" pitchFamily="49" charset="-122"/>
                  </a:rPr>
                  <a:t>相反方向</a:t>
                </a:r>
                <a:r>
                  <a:rPr lang="zh-CN" altLang="en-US" dirty="0">
                    <a:latin typeface="黑体" panose="02010609060101010101" pitchFamily="49" charset="-122"/>
                    <a:ea typeface="黑体" panose="02010609060101010101" pitchFamily="49" charset="-122"/>
                  </a:rPr>
                  <a:t>的一对波矢（指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𝑧</m:t>
                        </m:r>
                      </m:sub>
                    </m:sSub>
                  </m:oMath>
                </a14:m>
                <a:r>
                  <a:rPr lang="zh-CN" altLang="en-US" dirty="0">
                    <a:latin typeface="黑体" panose="02010609060101010101" pitchFamily="49" charset="-122"/>
                    <a:ea typeface="黑体" panose="02010609060101010101" pitchFamily="49" charset="-122"/>
                  </a:rPr>
                  <a:t>符号相反），将会给出</a:t>
                </a:r>
                <a:r>
                  <a:rPr lang="zh-CN" altLang="en-US" b="1" dirty="0">
                    <a:latin typeface="黑体" panose="02010609060101010101" pitchFamily="49" charset="-122"/>
                    <a:ea typeface="黑体" panose="02010609060101010101" pitchFamily="49" charset="-122"/>
                  </a:rPr>
                  <a:t>反向</a:t>
                </a:r>
                <a:r>
                  <a:rPr lang="zh-CN" altLang="en-US" dirty="0">
                    <a:latin typeface="黑体" panose="02010609060101010101" pitchFamily="49" charset="-122"/>
                    <a:ea typeface="黑体" panose="02010609060101010101" pitchFamily="49" charset="-122"/>
                  </a:rPr>
                  <a:t>的横向自旋角动量</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e>
                      <m:sub>
                        <m:r>
                          <a:rPr lang="zh-CN" altLang="en-US" dirty="0" smtClean="0">
                            <a:latin typeface="Cambria Math" panose="02040503050406030204" pitchFamily="18" charset="0"/>
                          </a:rPr>
                          <m:t>⊥</m:t>
                        </m:r>
                      </m:sub>
                    </m:sSub>
                  </m:oMath>
                </a14:m>
                <a:endParaRPr lang="zh-CN" altLang="en-US" dirty="0">
                  <a:latin typeface="黑体" panose="02010609060101010101" pitchFamily="49" charset="-122"/>
                  <a:ea typeface="黑体" panose="02010609060101010101" pitchFamily="49" charset="-122"/>
                </a:endParaRPr>
              </a:p>
            </p:txBody>
          </p:sp>
        </mc:Choice>
        <mc:Fallback xmlns="">
          <p:sp>
            <p:nvSpPr>
              <p:cNvPr id="18" name="文本框 17">
                <a:extLst>
                  <a:ext uri="{FF2B5EF4-FFF2-40B4-BE49-F238E27FC236}">
                    <a16:creationId xmlns:a16="http://schemas.microsoft.com/office/drawing/2014/main" id="{5D3077BC-FB1F-FE2D-C9F4-834014CE6281}"/>
                  </a:ext>
                </a:extLst>
              </p:cNvPr>
              <p:cNvSpPr txBox="1">
                <a:spLocks noRot="1" noChangeAspect="1" noMove="1" noResize="1" noEditPoints="1" noAdjustHandles="1" noChangeArrowheads="1" noChangeShapeType="1" noTextEdit="1"/>
              </p:cNvSpPr>
              <p:nvPr/>
            </p:nvSpPr>
            <p:spPr>
              <a:xfrm>
                <a:off x="5732575" y="3705393"/>
                <a:ext cx="5876647" cy="681790"/>
              </a:xfrm>
              <a:prstGeom prst="rect">
                <a:avLst/>
              </a:prstGeom>
              <a:blipFill>
                <a:blip r:embed="rId9"/>
                <a:stretch>
                  <a:fillRect l="-622" t="-7143" b="-10714"/>
                </a:stretch>
              </a:blipFill>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FB50878E-6CD3-790B-8402-9041427AC6E1}"/>
              </a:ext>
            </a:extLst>
          </p:cNvPr>
          <p:cNvSpPr/>
          <p:nvPr/>
        </p:nvSpPr>
        <p:spPr>
          <a:xfrm>
            <a:off x="10014734" y="2892742"/>
            <a:ext cx="1873346" cy="72008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完全与偏振参数无关</a:t>
            </a:r>
          </a:p>
        </p:txBody>
      </p:sp>
      <p:pic>
        <p:nvPicPr>
          <p:cNvPr id="21" name="图片 20">
            <a:extLst>
              <a:ext uri="{FF2B5EF4-FFF2-40B4-BE49-F238E27FC236}">
                <a16:creationId xmlns:a16="http://schemas.microsoft.com/office/drawing/2014/main" id="{00A9CDFD-5FD0-2D82-C9CA-6D38ADA14CBC}"/>
              </a:ext>
            </a:extLst>
          </p:cNvPr>
          <p:cNvPicPr>
            <a:picLocks noChangeAspect="1"/>
          </p:cNvPicPr>
          <p:nvPr/>
        </p:nvPicPr>
        <p:blipFill>
          <a:blip r:embed="rId10"/>
          <a:stretch>
            <a:fillRect/>
          </a:stretch>
        </p:blipFill>
        <p:spPr>
          <a:xfrm>
            <a:off x="8302250" y="2456754"/>
            <a:ext cx="1155759" cy="273064"/>
          </a:xfrm>
          <a:prstGeom prst="rect">
            <a:avLst/>
          </a:prstGeom>
        </p:spPr>
      </p:pic>
      <p:pic>
        <p:nvPicPr>
          <p:cNvPr id="25" name="图片 24">
            <a:extLst>
              <a:ext uri="{FF2B5EF4-FFF2-40B4-BE49-F238E27FC236}">
                <a16:creationId xmlns:a16="http://schemas.microsoft.com/office/drawing/2014/main" id="{E6B88C55-480B-22D5-40CB-C6AEC027E938}"/>
              </a:ext>
            </a:extLst>
          </p:cNvPr>
          <p:cNvPicPr>
            <a:picLocks noChangeAspect="1"/>
          </p:cNvPicPr>
          <p:nvPr/>
        </p:nvPicPr>
        <p:blipFill>
          <a:blip r:embed="rId11"/>
          <a:stretch>
            <a:fillRect/>
          </a:stretch>
        </p:blipFill>
        <p:spPr>
          <a:xfrm>
            <a:off x="6959196" y="4479749"/>
            <a:ext cx="698536" cy="273064"/>
          </a:xfrm>
          <a:prstGeom prst="rect">
            <a:avLst/>
          </a:prstGeom>
        </p:spPr>
      </p:pic>
      <p:pic>
        <p:nvPicPr>
          <p:cNvPr id="27" name="图片 26">
            <a:extLst>
              <a:ext uri="{FF2B5EF4-FFF2-40B4-BE49-F238E27FC236}">
                <a16:creationId xmlns:a16="http://schemas.microsoft.com/office/drawing/2014/main" id="{E4FC05C0-E5C8-DD71-F92E-7FFD55E6E134}"/>
              </a:ext>
            </a:extLst>
          </p:cNvPr>
          <p:cNvPicPr>
            <a:picLocks noChangeAspect="1"/>
          </p:cNvPicPr>
          <p:nvPr/>
        </p:nvPicPr>
        <p:blipFill>
          <a:blip r:embed="rId12"/>
          <a:stretch>
            <a:fillRect/>
          </a:stretch>
        </p:blipFill>
        <p:spPr>
          <a:xfrm>
            <a:off x="6870296" y="4936091"/>
            <a:ext cx="1225613" cy="285765"/>
          </a:xfrm>
          <a:prstGeom prst="rect">
            <a:avLst/>
          </a:prstGeom>
        </p:spPr>
      </p:pic>
      <p:pic>
        <p:nvPicPr>
          <p:cNvPr id="29" name="图片 28">
            <a:extLst>
              <a:ext uri="{FF2B5EF4-FFF2-40B4-BE49-F238E27FC236}">
                <a16:creationId xmlns:a16="http://schemas.microsoft.com/office/drawing/2014/main" id="{66968E3A-EBCC-D83B-C548-0241917A0C87}"/>
              </a:ext>
            </a:extLst>
          </p:cNvPr>
          <p:cNvPicPr>
            <a:picLocks noChangeAspect="1"/>
          </p:cNvPicPr>
          <p:nvPr/>
        </p:nvPicPr>
        <p:blipFill>
          <a:blip r:embed="rId13"/>
          <a:stretch>
            <a:fillRect/>
          </a:stretch>
        </p:blipFill>
        <p:spPr>
          <a:xfrm>
            <a:off x="9550295" y="4669330"/>
            <a:ext cx="895396" cy="241312"/>
          </a:xfrm>
          <a:prstGeom prst="rect">
            <a:avLst/>
          </a:prstGeom>
        </p:spPr>
      </p:pic>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8287FE5-3D59-B2EC-EB34-7CB2C0F8C63B}"/>
                  </a:ext>
                </a:extLst>
              </p:cNvPr>
              <p:cNvSpPr txBox="1"/>
              <p:nvPr/>
            </p:nvSpPr>
            <p:spPr>
              <a:xfrm>
                <a:off x="5979166" y="2292326"/>
                <a:ext cx="1469913" cy="584775"/>
              </a:xfrm>
              <a:prstGeom prst="rect">
                <a:avLst/>
              </a:prstGeom>
              <a:noFill/>
            </p:spPr>
            <p:txBody>
              <a:bodyPr wrap="square" rtlCol="0">
                <a:spAutoFit/>
              </a:bodyPr>
              <a:lstStyle/>
              <a:p>
                <a:pPr algn="ctr"/>
                <a14:m>
                  <m:oMath xmlns:m="http://schemas.openxmlformats.org/officeDocument/2006/math">
                    <m:r>
                      <a:rPr lang="en-US" altLang="zh-CN" sz="1600" b="1" i="1" smtClean="0">
                        <a:latin typeface="Cambria Math" panose="02040503050406030204" pitchFamily="18" charset="0"/>
                      </a:rPr>
                      <m:t>𝒛</m:t>
                    </m:r>
                  </m:oMath>
                </a14:m>
                <a:r>
                  <a:rPr lang="zh-CN" altLang="en-US" sz="1600" b="1" dirty="0"/>
                  <a:t>传播</a:t>
                </a:r>
                <a:r>
                  <a:rPr lang="en-US" altLang="zh-CN" sz="1600" b="1" dirty="0"/>
                  <a:t>-</a:t>
                </a:r>
                <a14:m>
                  <m:oMath xmlns:m="http://schemas.openxmlformats.org/officeDocument/2006/math">
                    <m:r>
                      <a:rPr lang="en-US" altLang="zh-CN" sz="1600" b="1" i="1" smtClean="0">
                        <a:latin typeface="Cambria Math" panose="02040503050406030204" pitchFamily="18" charset="0"/>
                      </a:rPr>
                      <m:t>𝒙</m:t>
                    </m:r>
                  </m:oMath>
                </a14:m>
                <a:r>
                  <a:rPr lang="zh-CN" altLang="en-US" sz="1600" b="1" dirty="0"/>
                  <a:t>衰减的倏逝波波矢</a:t>
                </a:r>
              </a:p>
            </p:txBody>
          </p:sp>
        </mc:Choice>
        <mc:Fallback xmlns="">
          <p:sp>
            <p:nvSpPr>
              <p:cNvPr id="30" name="文本框 29">
                <a:extLst>
                  <a:ext uri="{FF2B5EF4-FFF2-40B4-BE49-F238E27FC236}">
                    <a16:creationId xmlns:a16="http://schemas.microsoft.com/office/drawing/2014/main" id="{C8287FE5-3D59-B2EC-EB34-7CB2C0F8C63B}"/>
                  </a:ext>
                </a:extLst>
              </p:cNvPr>
              <p:cNvSpPr txBox="1">
                <a:spLocks noRot="1" noChangeAspect="1" noMove="1" noResize="1" noEditPoints="1" noAdjustHandles="1" noChangeArrowheads="1" noChangeShapeType="1" noTextEdit="1"/>
              </p:cNvSpPr>
              <p:nvPr/>
            </p:nvSpPr>
            <p:spPr>
              <a:xfrm>
                <a:off x="5979166" y="2292326"/>
                <a:ext cx="1469913" cy="584775"/>
              </a:xfrm>
              <a:prstGeom prst="rect">
                <a:avLst/>
              </a:prstGeom>
              <a:blipFill>
                <a:blip r:embed="rId14"/>
                <a:stretch>
                  <a:fillRect t="-3125" b="-12500"/>
                </a:stretch>
              </a:blipFill>
            </p:spPr>
            <p:txBody>
              <a:bodyPr/>
              <a:lstStyle/>
              <a:p>
                <a:r>
                  <a:rPr lang="zh-CN" altLang="en-US">
                    <a:noFill/>
                  </a:rPr>
                  <a:t> </a:t>
                </a:r>
              </a:p>
            </p:txBody>
          </p:sp>
        </mc:Fallback>
      </mc:AlternateContent>
      <p:sp>
        <p:nvSpPr>
          <p:cNvPr id="31" name="箭头: 右 30">
            <a:extLst>
              <a:ext uri="{FF2B5EF4-FFF2-40B4-BE49-F238E27FC236}">
                <a16:creationId xmlns:a16="http://schemas.microsoft.com/office/drawing/2014/main" id="{05A09BC9-66EA-3FEB-554E-EFF6B7D072F3}"/>
              </a:ext>
            </a:extLst>
          </p:cNvPr>
          <p:cNvSpPr/>
          <p:nvPr/>
        </p:nvSpPr>
        <p:spPr>
          <a:xfrm>
            <a:off x="8302250" y="4752813"/>
            <a:ext cx="892445" cy="18327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8955ED9-C1B2-7B5C-36E3-0BD7E3CB18CC}"/>
              </a:ext>
            </a:extLst>
          </p:cNvPr>
          <p:cNvSpPr txBox="1"/>
          <p:nvPr/>
        </p:nvSpPr>
        <p:spPr>
          <a:xfrm>
            <a:off x="5979166" y="5260087"/>
            <a:ext cx="5544400" cy="737189"/>
          </a:xfrm>
          <a:prstGeom prst="rect">
            <a:avLst/>
          </a:prstGeom>
          <a:noFill/>
        </p:spPr>
        <p:txBody>
          <a:bodyPr wrap="square" rtlCol="0">
            <a:spAutoFit/>
          </a:bodyPr>
          <a:lstStyle/>
          <a:p>
            <a:pPr>
              <a:lnSpc>
                <a:spcPct val="125000"/>
              </a:lnSpc>
            </a:pPr>
            <a:r>
              <a:rPr lang="zh-CN" altLang="en-US" dirty="0">
                <a:latin typeface="黑体" panose="02010609060101010101" pitchFamily="49" charset="-122"/>
                <a:ea typeface="黑体" panose="02010609060101010101" pitchFamily="49" charset="-122"/>
              </a:rPr>
              <a:t>若入射光自旋角动量与倏逝波横向自旋角动量匹配，那么散射光方向将</a:t>
            </a:r>
            <a:r>
              <a:rPr lang="zh-CN" altLang="en-US" b="1" dirty="0">
                <a:latin typeface="黑体" panose="02010609060101010101" pitchFamily="49" charset="-122"/>
                <a:ea typeface="黑体" panose="02010609060101010101" pitchFamily="49" charset="-122"/>
              </a:rPr>
              <a:t>与入射光的</a:t>
            </a:r>
            <a:r>
              <a:rPr lang="zh-CN" altLang="en-US" b="1" dirty="0">
                <a:solidFill>
                  <a:srgbClr val="FF0000"/>
                </a:solidFill>
                <a:latin typeface="黑体" panose="02010609060101010101" pitchFamily="49" charset="-122"/>
                <a:ea typeface="黑体" panose="02010609060101010101" pitchFamily="49" charset="-122"/>
              </a:rPr>
              <a:t>手性</a:t>
            </a:r>
            <a:r>
              <a:rPr lang="zh-CN" altLang="en-US" b="1" dirty="0">
                <a:latin typeface="黑体" panose="02010609060101010101" pitchFamily="49" charset="-122"/>
                <a:ea typeface="黑体" panose="02010609060101010101" pitchFamily="49" charset="-122"/>
              </a:rPr>
              <a:t>直接相关</a:t>
            </a:r>
          </a:p>
        </p:txBody>
      </p:sp>
      <p:sp>
        <p:nvSpPr>
          <p:cNvPr id="34" name="矩形: 圆角 33">
            <a:extLst>
              <a:ext uri="{FF2B5EF4-FFF2-40B4-BE49-F238E27FC236}">
                <a16:creationId xmlns:a16="http://schemas.microsoft.com/office/drawing/2014/main" id="{A92E6F94-77C7-5AC5-0B74-5A53F48B1AEC}"/>
              </a:ext>
            </a:extLst>
          </p:cNvPr>
          <p:cNvSpPr/>
          <p:nvPr/>
        </p:nvSpPr>
        <p:spPr>
          <a:xfrm>
            <a:off x="1759927" y="964650"/>
            <a:ext cx="2338164" cy="5216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SAM+EOAM</a:t>
            </a:r>
            <a:endParaRPr kumimoji="0" lang="zh-CN" altLang="en-US"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1429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1551654" y="1007542"/>
            <a:ext cx="485774" cy="0"/>
          </a:xfrm>
          <a:prstGeom prst="line">
            <a:avLst/>
          </a:prstGeom>
          <a:ln w="571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65715" y="507542"/>
            <a:ext cx="2512060" cy="460375"/>
          </a:xfrm>
          <a:prstGeom prst="rect">
            <a:avLst/>
          </a:prstGeom>
        </p:spPr>
        <p:txBody>
          <a:bodyPr wrap="none">
            <a:spAutoFit/>
          </a:bodyPr>
          <a:lstStyle/>
          <a:p>
            <a:r>
              <a:rPr lang="en-US" altLang="zh-CN" sz="2400">
                <a:solidFill>
                  <a:schemeClr val="bg1">
                    <a:alpha val="10000"/>
                  </a:schemeClr>
                </a:solidFill>
                <a:latin typeface="Times New Roman" panose="02020603050405020304" charset="0"/>
                <a:ea typeface="思源黑体" panose="020B0400000000000000" pitchFamily="34" charset="-122"/>
              </a:rPr>
              <a:t>CATALOG PAGE</a:t>
            </a:r>
          </a:p>
        </p:txBody>
      </p:sp>
      <p:sp>
        <p:nvSpPr>
          <p:cNvPr id="14" name="椭圆 13"/>
          <p:cNvSpPr/>
          <p:nvPr/>
        </p:nvSpPr>
        <p:spPr>
          <a:xfrm>
            <a:off x="5024413" y="1231795"/>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01</a:t>
            </a:r>
            <a:endParaRPr lang="zh-CN" altLang="en-US" sz="3200" dirty="0"/>
          </a:p>
        </p:txBody>
      </p:sp>
      <p:sp>
        <p:nvSpPr>
          <p:cNvPr id="18" name="文本框 17"/>
          <p:cNvSpPr txBox="1"/>
          <p:nvPr/>
        </p:nvSpPr>
        <p:spPr>
          <a:xfrm>
            <a:off x="6142761" y="1438919"/>
            <a:ext cx="3607086"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轨道角动量</a:t>
            </a:r>
          </a:p>
        </p:txBody>
      </p:sp>
      <p:sp>
        <p:nvSpPr>
          <p:cNvPr id="29" name="椭圆 28"/>
          <p:cNvSpPr/>
          <p:nvPr/>
        </p:nvSpPr>
        <p:spPr>
          <a:xfrm>
            <a:off x="5022556" y="2540353"/>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02</a:t>
            </a:r>
            <a:endParaRPr lang="zh-CN" altLang="en-US" sz="3200" dirty="0"/>
          </a:p>
        </p:txBody>
      </p:sp>
      <p:sp>
        <p:nvSpPr>
          <p:cNvPr id="31" name="文本框 30"/>
          <p:cNvSpPr txBox="1"/>
          <p:nvPr/>
        </p:nvSpPr>
        <p:spPr>
          <a:xfrm>
            <a:off x="6140904" y="2747477"/>
            <a:ext cx="3053757"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光学操控</a:t>
            </a:r>
          </a:p>
        </p:txBody>
      </p:sp>
      <p:sp>
        <p:nvSpPr>
          <p:cNvPr id="34" name="椭圆 33"/>
          <p:cNvSpPr/>
          <p:nvPr/>
        </p:nvSpPr>
        <p:spPr>
          <a:xfrm>
            <a:off x="5022556" y="3848911"/>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03</a:t>
            </a:r>
            <a:endParaRPr lang="zh-CN" altLang="en-US" sz="3200" dirty="0"/>
          </a:p>
        </p:txBody>
      </p:sp>
      <p:sp>
        <p:nvSpPr>
          <p:cNvPr id="36" name="文本框 35"/>
          <p:cNvSpPr txBox="1"/>
          <p:nvPr/>
        </p:nvSpPr>
        <p:spPr>
          <a:xfrm>
            <a:off x="6140905" y="4056035"/>
            <a:ext cx="4232050"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自旋轨道相互作用</a:t>
            </a:r>
          </a:p>
        </p:txBody>
      </p:sp>
      <p:grpSp>
        <p:nvGrpSpPr>
          <p:cNvPr id="5" name="组合 4">
            <a:extLst>
              <a:ext uri="{FF2B5EF4-FFF2-40B4-BE49-F238E27FC236}">
                <a16:creationId xmlns:a16="http://schemas.microsoft.com/office/drawing/2014/main" id="{E3AC2BBB-528E-9551-359C-C2061108DE41}"/>
              </a:ext>
            </a:extLst>
          </p:cNvPr>
          <p:cNvGrpSpPr/>
          <p:nvPr/>
        </p:nvGrpSpPr>
        <p:grpSpPr>
          <a:xfrm>
            <a:off x="724811" y="2810164"/>
            <a:ext cx="3572934" cy="1237672"/>
            <a:chOff x="4309532" y="664520"/>
            <a:chExt cx="3572934" cy="1237672"/>
          </a:xfrm>
        </p:grpSpPr>
        <p:sp>
          <p:nvSpPr>
            <p:cNvPr id="33" name="ïşlîḓé"/>
            <p:cNvSpPr txBox="1"/>
            <p:nvPr>
              <p:custDataLst>
                <p:tags r:id="rId2"/>
              </p:custDataLst>
            </p:nvPr>
          </p:nvSpPr>
          <p:spPr>
            <a:xfrm>
              <a:off x="4962921" y="664520"/>
              <a:ext cx="22661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algn="ctr" defTabSz="914400" rtl="0" eaLnBrk="1" fontAlgn="auto" latinLnBrk="0" hangingPunct="1">
                <a:lnSpc>
                  <a:spcPct val="100000"/>
                </a:lnSpc>
                <a:buClrTx/>
                <a:buSzTx/>
                <a:buFontTx/>
                <a:buNone/>
              </a:pPr>
              <a:r>
                <a:rPr kumimoji="0" lang="zh-CN" altLang="en-US" sz="5400" b="0" u="none" strike="noStrike" kern="1200" cap="none" normalizeH="0" baseline="0" dirty="0">
                  <a:solidFill>
                    <a:schemeClr val="accent1"/>
                  </a:solidFill>
                  <a:latin typeface="Times New Roman" panose="02020603050405020304" charset="0"/>
                  <a:ea typeface="思源黑体" panose="020B0400000000000000" pitchFamily="34" charset="-122"/>
                  <a:cs typeface="微软雅黑" panose="020B0503020204020204" pitchFamily="34" charset="-122"/>
                  <a:sym typeface="思源黑体" panose="020B0400000000000000" pitchFamily="34" charset="-122"/>
                </a:rPr>
                <a:t>目录</a:t>
              </a:r>
            </a:p>
          </p:txBody>
        </p:sp>
        <p:sp>
          <p:nvSpPr>
            <p:cNvPr id="24" name="ïşlîḓé"/>
            <p:cNvSpPr txBox="1"/>
            <p:nvPr>
              <p:custDataLst>
                <p:tags r:id="rId3"/>
              </p:custDataLst>
            </p:nvPr>
          </p:nvSpPr>
          <p:spPr>
            <a:xfrm>
              <a:off x="4309532" y="1551471"/>
              <a:ext cx="3572934" cy="350721"/>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800" b="0" u="none" strike="noStrike" kern="1200" cap="none" normalizeH="0" baseline="0" dirty="0">
                  <a:solidFill>
                    <a:schemeClr val="accent1"/>
                  </a:solidFill>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rPr>
                <a:t>CONTENTS</a:t>
              </a:r>
              <a:endParaRPr kumimoji="0" lang="zh-CN" altLang="en-US" sz="1800" b="0" u="none" strike="noStrike" kern="1200" cap="none" spc="600" normalizeH="0" baseline="0" noProof="0" dirty="0">
                <a:ln>
                  <a:noFill/>
                </a:ln>
                <a:solidFill>
                  <a:schemeClr val="accent1"/>
                </a:solidFill>
                <a:effectLst/>
                <a:uLnTx/>
                <a:uFillTx/>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endParaRPr>
            </a:p>
          </p:txBody>
        </p:sp>
      </p:grpSp>
      <p:pic>
        <p:nvPicPr>
          <p:cNvPr id="12" name="图片 11" descr="D:\3 融媒体\PPT制作\中国科学院大学标准Logo下载\国科大标准Logo\国科大标准Logo横式一（蓝色）.png国科大标准Logo横式一（蓝色）"/>
          <p:cNvPicPr>
            <a:picLocks noChangeAspect="1"/>
          </p:cNvPicPr>
          <p:nvPr>
            <p:custDataLst>
              <p:tags r:id="rId1"/>
            </p:custDataLst>
          </p:nvPr>
        </p:nvPicPr>
        <p:blipFill>
          <a:blip r:embed="rId5"/>
          <a:srcRect/>
          <a:stretch>
            <a:fillRect/>
          </a:stretch>
        </p:blipFill>
        <p:spPr>
          <a:xfrm>
            <a:off x="124460" y="191770"/>
            <a:ext cx="2995295" cy="628015"/>
          </a:xfrm>
          <a:prstGeom prst="rect">
            <a:avLst/>
          </a:prstGeom>
        </p:spPr>
      </p:pic>
      <p:sp>
        <p:nvSpPr>
          <p:cNvPr id="6" name="灯片编号占位符 5">
            <a:extLst>
              <a:ext uri="{FF2B5EF4-FFF2-40B4-BE49-F238E27FC236}">
                <a16:creationId xmlns:a16="http://schemas.microsoft.com/office/drawing/2014/main" id="{4310E3F9-05E4-D838-C0D7-F161EB8C0FB5}"/>
              </a:ext>
            </a:extLst>
          </p:cNvPr>
          <p:cNvSpPr>
            <a:spLocks noGrp="1"/>
          </p:cNvSpPr>
          <p:nvPr>
            <p:ph type="sldNum" sz="quarter" idx="11"/>
          </p:nvPr>
        </p:nvSpPr>
        <p:spPr/>
        <p:txBody>
          <a:bodyPr/>
          <a:lstStyle/>
          <a:p>
            <a:fld id="{6CA82555-39E9-48B7-9FA8-36D069C02A2D}" type="slidenum">
              <a:rPr lang="zh-CN" altLang="en-US" smtClean="0"/>
              <a:t>31</a:t>
            </a:fld>
            <a:endParaRPr lang="zh-CN" altLang="en-US"/>
          </a:p>
        </p:txBody>
      </p:sp>
      <p:sp>
        <p:nvSpPr>
          <p:cNvPr id="8" name="椭圆 7">
            <a:extLst>
              <a:ext uri="{FF2B5EF4-FFF2-40B4-BE49-F238E27FC236}">
                <a16:creationId xmlns:a16="http://schemas.microsoft.com/office/drawing/2014/main" id="{C79E152C-6211-66CC-4F0C-5B53B20D27CC}"/>
              </a:ext>
            </a:extLst>
          </p:cNvPr>
          <p:cNvSpPr/>
          <p:nvPr/>
        </p:nvSpPr>
        <p:spPr>
          <a:xfrm>
            <a:off x="5022556" y="5157470"/>
            <a:ext cx="937469" cy="9374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04</a:t>
            </a:r>
            <a:endParaRPr lang="zh-CN" altLang="en-US" sz="3200" dirty="0"/>
          </a:p>
        </p:txBody>
      </p:sp>
      <p:sp>
        <p:nvSpPr>
          <p:cNvPr id="10" name="文本框 9">
            <a:extLst>
              <a:ext uri="{FF2B5EF4-FFF2-40B4-BE49-F238E27FC236}">
                <a16:creationId xmlns:a16="http://schemas.microsoft.com/office/drawing/2014/main" id="{0125A65C-FAAB-FDC6-973A-D0720C404F0A}"/>
              </a:ext>
            </a:extLst>
          </p:cNvPr>
          <p:cNvSpPr txBox="1"/>
          <p:nvPr/>
        </p:nvSpPr>
        <p:spPr>
          <a:xfrm>
            <a:off x="6140903" y="5364594"/>
            <a:ext cx="3463949" cy="523220"/>
          </a:xfrm>
          <a:prstGeom prst="rect">
            <a:avLst/>
          </a:prstGeom>
          <a:noFill/>
        </p:spPr>
        <p:txBody>
          <a:bodyPr wrap="square" rtlCol="0">
            <a:spAutoFit/>
          </a:bodyPr>
          <a:lstStyle/>
          <a:p>
            <a:r>
              <a:rPr lang="zh-CN" altLang="en-US" sz="2800" dirty="0">
                <a:solidFill>
                  <a:schemeClr val="accent1"/>
                </a:solidFill>
                <a:latin typeface="黑体" panose="02010609060101010101" pitchFamily="49" charset="-122"/>
                <a:ea typeface="黑体" panose="02010609060101010101" pitchFamily="49" charset="-122"/>
              </a:rPr>
              <a:t>总结与展望</a:t>
            </a:r>
          </a:p>
        </p:txBody>
      </p:sp>
    </p:spTree>
    <p:extLst>
      <p:ext uri="{BB962C8B-B14F-4D97-AF65-F5344CB8AC3E}">
        <p14:creationId xmlns:p14="http://schemas.microsoft.com/office/powerpoint/2010/main" val="121666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0DE7B7C-EB9E-A27B-82C9-86FA6D24BDE3}"/>
              </a:ext>
            </a:extLst>
          </p:cNvPr>
          <p:cNvSpPr txBox="1"/>
          <p:nvPr/>
        </p:nvSpPr>
        <p:spPr>
          <a:xfrm>
            <a:off x="790404" y="914554"/>
            <a:ext cx="10611191" cy="1193596"/>
          </a:xfrm>
          <a:prstGeom prst="rect">
            <a:avLst/>
          </a:prstGeom>
          <a:noFill/>
        </p:spPr>
        <p:txBody>
          <a:bodyPr wrap="square" rtlCol="0">
            <a:spAutoFit/>
          </a:bodyPr>
          <a:lstStyle/>
          <a:p>
            <a:pPr>
              <a:lnSpc>
                <a:spcPct val="125000"/>
              </a:lnSpc>
            </a:pP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光学轨道角动量（</a:t>
            </a:r>
            <a:r>
              <a:rPr lang="en-US" altLang="zh-CN" sz="2000" b="1" dirty="0">
                <a:latin typeface="黑体" panose="02010609060101010101" pitchFamily="49" charset="-122"/>
                <a:ea typeface="黑体" panose="02010609060101010101" pitchFamily="49" charset="-122"/>
              </a:rPr>
              <a:t>OAM</a:t>
            </a:r>
            <a:r>
              <a:rPr lang="zh-CN" altLang="en-US" sz="2000" b="1"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涡旋光携带轨道角动量，具有螺旋形的波前，根据拓扑荷数的不同可以将其分为不同阶数。</a:t>
            </a:r>
            <a:r>
              <a:rPr lang="en-US" altLang="zh-CN" sz="2000" dirty="0">
                <a:latin typeface="黑体" panose="02010609060101010101" pitchFamily="49" charset="-122"/>
                <a:ea typeface="黑体" panose="02010609060101010101" pitchFamily="49" charset="-122"/>
              </a:rPr>
              <a:t>OAM</a:t>
            </a:r>
            <a:r>
              <a:rPr lang="zh-CN" altLang="en-US" sz="2000" dirty="0">
                <a:latin typeface="黑体" panose="02010609060101010101" pitchFamily="49" charset="-122"/>
                <a:ea typeface="黑体" panose="02010609060101010101" pitchFamily="49" charset="-122"/>
              </a:rPr>
              <a:t>可以通过</a:t>
            </a:r>
            <a:r>
              <a:rPr lang="zh-CN" altLang="en-US" sz="2000" dirty="0">
                <a:solidFill>
                  <a:srgbClr val="FF0000"/>
                </a:solidFill>
                <a:latin typeface="黑体" panose="02010609060101010101" pitchFamily="49" charset="-122"/>
                <a:ea typeface="黑体" panose="02010609060101010101" pitchFamily="49" charset="-122"/>
              </a:rPr>
              <a:t>螺旋相位板</a:t>
            </a:r>
            <a:r>
              <a:rPr lang="zh-CN" altLang="en-US" sz="2000" dirty="0">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模式转换</a:t>
            </a:r>
            <a:r>
              <a:rPr lang="zh-CN" altLang="en-US" sz="2000" dirty="0">
                <a:latin typeface="黑体" panose="02010609060101010101" pitchFamily="49" charset="-122"/>
                <a:ea typeface="黑体" panose="02010609060101010101" pitchFamily="49" charset="-122"/>
              </a:rPr>
              <a:t>等方法进行生成。由于其独特的物理特性，</a:t>
            </a:r>
            <a:r>
              <a:rPr lang="en-US" altLang="zh-CN" sz="2000" dirty="0">
                <a:latin typeface="黑体" panose="02010609060101010101" pitchFamily="49" charset="-122"/>
                <a:ea typeface="黑体" panose="02010609060101010101" pitchFamily="49" charset="-122"/>
              </a:rPr>
              <a:t>OAM</a:t>
            </a:r>
            <a:r>
              <a:rPr lang="zh-CN" altLang="en-US" sz="2000" dirty="0">
                <a:latin typeface="黑体" panose="02010609060101010101" pitchFamily="49" charset="-122"/>
                <a:ea typeface="黑体" panose="02010609060101010101" pitchFamily="49" charset="-122"/>
              </a:rPr>
              <a:t>在生物光子学、光通信等领域具有广阔的应用前景。</a:t>
            </a:r>
          </a:p>
        </p:txBody>
      </p:sp>
      <p:sp>
        <p:nvSpPr>
          <p:cNvPr id="2" name="矩形 1">
            <a:extLst>
              <a:ext uri="{FF2B5EF4-FFF2-40B4-BE49-F238E27FC236}">
                <a16:creationId xmlns:a16="http://schemas.microsoft.com/office/drawing/2014/main" id="{BF872740-0138-256A-A20E-8A784F6210FE}"/>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3" name="矩形 2">
            <a:extLst>
              <a:ext uri="{FF2B5EF4-FFF2-40B4-BE49-F238E27FC236}">
                <a16:creationId xmlns:a16="http://schemas.microsoft.com/office/drawing/2014/main" id="{83C02623-139F-DBAD-7074-0A0FC60D0A7C}"/>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8" name="图片 7" descr="D:\3 融媒体\PPT制作\中国科学院大学标准Logo下载\国科大标准Logo\国科大标准Logo横式一（蓝色）.png国科大标准Logo横式一（蓝色）">
            <a:extLst>
              <a:ext uri="{FF2B5EF4-FFF2-40B4-BE49-F238E27FC236}">
                <a16:creationId xmlns:a16="http://schemas.microsoft.com/office/drawing/2014/main" id="{FB575B37-A7B4-638A-33DD-B160F4016B76}"/>
              </a:ext>
            </a:extLst>
          </p:cNvPr>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p:sp>
        <p:nvSpPr>
          <p:cNvPr id="9" name="Title 1">
            <a:extLst>
              <a:ext uri="{FF2B5EF4-FFF2-40B4-BE49-F238E27FC236}">
                <a16:creationId xmlns:a16="http://schemas.microsoft.com/office/drawing/2014/main" id="{995DC251-D113-2594-EDF0-509E64C87A59}"/>
              </a:ext>
            </a:extLst>
          </p:cNvPr>
          <p:cNvSpPr txBox="1"/>
          <p:nvPr>
            <p:custDataLst>
              <p:tags r:id="rId4"/>
            </p:custDataLst>
          </p:nvPr>
        </p:nvSpPr>
        <p:spPr>
          <a:xfrm>
            <a:off x="573917" y="273685"/>
            <a:ext cx="8748504"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2800" b="1" dirty="0">
                <a:solidFill>
                  <a:prstClr val="black"/>
                </a:solidFill>
                <a:latin typeface="Times New Roman" panose="02020603050405020304" charset="0"/>
                <a:ea typeface="思源黑体" panose="020B0400000000000000" pitchFamily="34" charset="-122"/>
                <a:cs typeface="Arial" panose="020B0604020202020204" pitchFamily="34" charset="0"/>
                <a:sym typeface="Arial" panose="020B0604020202020204" pitchFamily="34" charset="0"/>
              </a:rPr>
              <a:t>总结与展望</a:t>
            </a:r>
            <a:endParaRPr lang="zh-CN" altLang="en-US" sz="28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35" name="灯片编号占位符 5">
            <a:extLst>
              <a:ext uri="{FF2B5EF4-FFF2-40B4-BE49-F238E27FC236}">
                <a16:creationId xmlns:a16="http://schemas.microsoft.com/office/drawing/2014/main" id="{949C95DF-27D1-D290-802B-6A0D471FE32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32</a:t>
            </a:fld>
            <a:endParaRPr lang="zh-CN" altLang="en-US">
              <a:solidFill>
                <a:srgbClr val="000000">
                  <a:tint val="75000"/>
                </a:srgbClr>
              </a:solidFill>
              <a:latin typeface="Arial"/>
              <a:ea typeface="微软雅黑"/>
            </a:endParaRPr>
          </a:p>
        </p:txBody>
      </p:sp>
      <p:grpSp>
        <p:nvGrpSpPr>
          <p:cNvPr id="11" name="组合 10">
            <a:extLst>
              <a:ext uri="{FF2B5EF4-FFF2-40B4-BE49-F238E27FC236}">
                <a16:creationId xmlns:a16="http://schemas.microsoft.com/office/drawing/2014/main" id="{C24D20F9-BE6B-6EFB-CC7F-ABA1BFCADB95}"/>
              </a:ext>
            </a:extLst>
          </p:cNvPr>
          <p:cNvGrpSpPr/>
          <p:nvPr/>
        </p:nvGrpSpPr>
        <p:grpSpPr>
          <a:xfrm>
            <a:off x="790404" y="3017813"/>
            <a:ext cx="4617742" cy="2248176"/>
            <a:chOff x="919379" y="3040435"/>
            <a:chExt cx="4617742" cy="2248176"/>
          </a:xfrm>
        </p:grpSpPr>
        <p:pic>
          <p:nvPicPr>
            <p:cNvPr id="4" name="图片 3">
              <a:extLst>
                <a:ext uri="{FF2B5EF4-FFF2-40B4-BE49-F238E27FC236}">
                  <a16:creationId xmlns:a16="http://schemas.microsoft.com/office/drawing/2014/main" id="{86B0835F-0F1A-E01C-EEA3-C5E2CA78C52B}"/>
                </a:ext>
              </a:extLst>
            </p:cNvPr>
            <p:cNvPicPr>
              <a:picLocks noChangeAspect="1"/>
            </p:cNvPicPr>
            <p:nvPr/>
          </p:nvPicPr>
          <p:blipFill>
            <a:blip r:embed="rId8"/>
            <a:stretch>
              <a:fillRect/>
            </a:stretch>
          </p:blipFill>
          <p:spPr>
            <a:xfrm>
              <a:off x="919379" y="3040435"/>
              <a:ext cx="4617742" cy="1844134"/>
            </a:xfrm>
            <a:prstGeom prst="rect">
              <a:avLst/>
            </a:prstGeom>
          </p:spPr>
        </p:pic>
        <p:sp>
          <p:nvSpPr>
            <p:cNvPr id="10" name="文本框 9">
              <a:extLst>
                <a:ext uri="{FF2B5EF4-FFF2-40B4-BE49-F238E27FC236}">
                  <a16:creationId xmlns:a16="http://schemas.microsoft.com/office/drawing/2014/main" id="{8BED0FDA-E16C-1051-F1C0-7179C2800B3F}"/>
                </a:ext>
              </a:extLst>
            </p:cNvPr>
            <p:cNvSpPr txBox="1"/>
            <p:nvPr/>
          </p:nvSpPr>
          <p:spPr>
            <a:xfrm>
              <a:off x="1116421" y="4950057"/>
              <a:ext cx="42236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黑体" panose="02010609060101010101" pitchFamily="49" charset="-122"/>
                  <a:ea typeface="黑体" panose="02010609060101010101" pitchFamily="49" charset="-122"/>
                </a:rPr>
                <a:t>涡旋光束相位及光场分布</a:t>
              </a:r>
            </a:p>
          </p:txBody>
        </p:sp>
      </p:grpSp>
      <p:grpSp>
        <p:nvGrpSpPr>
          <p:cNvPr id="14" name="组合 13">
            <a:extLst>
              <a:ext uri="{FF2B5EF4-FFF2-40B4-BE49-F238E27FC236}">
                <a16:creationId xmlns:a16="http://schemas.microsoft.com/office/drawing/2014/main" id="{D581AA2F-95B0-D4FB-0A83-F0ABC3D1B46D}"/>
              </a:ext>
            </a:extLst>
          </p:cNvPr>
          <p:cNvGrpSpPr/>
          <p:nvPr/>
        </p:nvGrpSpPr>
        <p:grpSpPr>
          <a:xfrm>
            <a:off x="6096000" y="2225799"/>
            <a:ext cx="4537813" cy="1674985"/>
            <a:chOff x="6096000" y="2269990"/>
            <a:chExt cx="4537813" cy="1674985"/>
          </a:xfrm>
        </p:grpSpPr>
        <p:pic>
          <p:nvPicPr>
            <p:cNvPr id="6" name="图片 5">
              <a:extLst>
                <a:ext uri="{FF2B5EF4-FFF2-40B4-BE49-F238E27FC236}">
                  <a16:creationId xmlns:a16="http://schemas.microsoft.com/office/drawing/2014/main" id="{C7F990F5-228A-8618-A348-D2436806639E}"/>
                </a:ext>
              </a:extLst>
            </p:cNvPr>
            <p:cNvPicPr>
              <a:picLocks noChangeAspect="1"/>
            </p:cNvPicPr>
            <p:nvPr/>
          </p:nvPicPr>
          <p:blipFill rotWithShape="1">
            <a:blip r:embed="rId9"/>
            <a:srcRect b="24140"/>
            <a:stretch/>
          </p:blipFill>
          <p:spPr>
            <a:xfrm>
              <a:off x="6096000" y="2269990"/>
              <a:ext cx="4537813" cy="1329197"/>
            </a:xfrm>
            <a:prstGeom prst="rect">
              <a:avLst/>
            </a:prstGeom>
          </p:spPr>
        </p:pic>
        <p:sp>
          <p:nvSpPr>
            <p:cNvPr id="12" name="文本框 11">
              <a:extLst>
                <a:ext uri="{FF2B5EF4-FFF2-40B4-BE49-F238E27FC236}">
                  <a16:creationId xmlns:a16="http://schemas.microsoft.com/office/drawing/2014/main" id="{592BCCA4-21EF-F04A-8745-05464432BA29}"/>
                </a:ext>
              </a:extLst>
            </p:cNvPr>
            <p:cNvSpPr txBox="1"/>
            <p:nvPr/>
          </p:nvSpPr>
          <p:spPr>
            <a:xfrm>
              <a:off x="6669110" y="3606421"/>
              <a:ext cx="33915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黑体" panose="02010609060101010101" pitchFamily="49" charset="-122"/>
                  <a:ea typeface="黑体" panose="02010609060101010101" pitchFamily="49" charset="-122"/>
                </a:rPr>
                <a:t>利用螺旋相位板产生</a:t>
              </a:r>
              <a:r>
                <a:rPr lang="en-US" altLang="zh-CN" sz="1600" dirty="0">
                  <a:solidFill>
                    <a:srgbClr val="000000"/>
                  </a:solidFill>
                  <a:latin typeface="黑体" panose="02010609060101010101" pitchFamily="49" charset="-122"/>
                  <a:ea typeface="黑体" panose="02010609060101010101" pitchFamily="49" charset="-122"/>
                </a:rPr>
                <a:t>OAM</a:t>
              </a:r>
              <a:r>
                <a:rPr lang="zh-CN" altLang="en-US" sz="1600" dirty="0">
                  <a:solidFill>
                    <a:srgbClr val="000000"/>
                  </a:solidFill>
                  <a:latin typeface="黑体" panose="02010609060101010101" pitchFamily="49" charset="-122"/>
                  <a:ea typeface="黑体" panose="02010609060101010101" pitchFamily="49" charset="-122"/>
                </a:rPr>
                <a:t>光</a:t>
              </a:r>
            </a:p>
          </p:txBody>
        </p:sp>
      </p:grpSp>
      <p:grpSp>
        <p:nvGrpSpPr>
          <p:cNvPr id="19" name="组合 18">
            <a:extLst>
              <a:ext uri="{FF2B5EF4-FFF2-40B4-BE49-F238E27FC236}">
                <a16:creationId xmlns:a16="http://schemas.microsoft.com/office/drawing/2014/main" id="{686577DF-A7BB-89D3-830A-6348B2AA45D8}"/>
              </a:ext>
            </a:extLst>
          </p:cNvPr>
          <p:cNvGrpSpPr/>
          <p:nvPr/>
        </p:nvGrpSpPr>
        <p:grpSpPr>
          <a:xfrm>
            <a:off x="5552782" y="3929262"/>
            <a:ext cx="5624248" cy="2635336"/>
            <a:chOff x="5552782" y="3929262"/>
            <a:chExt cx="5624248" cy="2635336"/>
          </a:xfrm>
        </p:grpSpPr>
        <p:pic>
          <p:nvPicPr>
            <p:cNvPr id="7" name="图片 6">
              <a:extLst>
                <a:ext uri="{FF2B5EF4-FFF2-40B4-BE49-F238E27FC236}">
                  <a16:creationId xmlns:a16="http://schemas.microsoft.com/office/drawing/2014/main" id="{1BA08D03-71FA-B73E-FA19-D0CB2E22E825}"/>
                </a:ext>
              </a:extLst>
            </p:cNvPr>
            <p:cNvPicPr>
              <a:picLocks noChangeAspect="1"/>
            </p:cNvPicPr>
            <p:nvPr/>
          </p:nvPicPr>
          <p:blipFill rotWithShape="1">
            <a:blip r:embed="rId10"/>
            <a:srcRect l="3474" t="-1" b="18269"/>
            <a:stretch/>
          </p:blipFill>
          <p:spPr>
            <a:xfrm>
              <a:off x="5552782" y="3929262"/>
              <a:ext cx="5624248" cy="2411375"/>
            </a:xfrm>
            <a:prstGeom prst="rect">
              <a:avLst/>
            </a:prstGeom>
          </p:spPr>
        </p:pic>
        <p:sp>
          <p:nvSpPr>
            <p:cNvPr id="16" name="文本框 15">
              <a:extLst>
                <a:ext uri="{FF2B5EF4-FFF2-40B4-BE49-F238E27FC236}">
                  <a16:creationId xmlns:a16="http://schemas.microsoft.com/office/drawing/2014/main" id="{4B6408A4-C9B1-4CB8-8059-3F6A32CCCEA1}"/>
                </a:ext>
              </a:extLst>
            </p:cNvPr>
            <p:cNvSpPr txBox="1"/>
            <p:nvPr/>
          </p:nvSpPr>
          <p:spPr>
            <a:xfrm>
              <a:off x="6592909" y="6226044"/>
              <a:ext cx="354399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黑体" panose="02010609060101010101" pitchFamily="49" charset="-122"/>
                  <a:ea typeface="黑体" panose="02010609060101010101" pitchFamily="49" charset="-122"/>
                </a:rPr>
                <a:t>利用模式转换产生</a:t>
              </a:r>
              <a:r>
                <a:rPr lang="en-US" altLang="zh-CN" sz="1600" dirty="0">
                  <a:solidFill>
                    <a:srgbClr val="000000"/>
                  </a:solidFill>
                  <a:latin typeface="黑体" panose="02010609060101010101" pitchFamily="49" charset="-122"/>
                  <a:ea typeface="黑体" panose="02010609060101010101" pitchFamily="49" charset="-122"/>
                </a:rPr>
                <a:t>OAM</a:t>
              </a:r>
              <a:r>
                <a:rPr lang="zh-CN" altLang="en-US" sz="1600" dirty="0">
                  <a:solidFill>
                    <a:srgbClr val="000000"/>
                  </a:solidFill>
                  <a:latin typeface="黑体" panose="02010609060101010101" pitchFamily="49" charset="-122"/>
                  <a:ea typeface="黑体" panose="02010609060101010101" pitchFamily="49" charset="-122"/>
                </a:rPr>
                <a:t>光</a:t>
              </a:r>
            </a:p>
          </p:txBody>
        </p:sp>
      </p:grpSp>
    </p:spTree>
    <p:extLst>
      <p:ext uri="{BB962C8B-B14F-4D97-AF65-F5344CB8AC3E}">
        <p14:creationId xmlns:p14="http://schemas.microsoft.com/office/powerpoint/2010/main" val="186311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F872740-0138-256A-A20E-8A784F6210FE}"/>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3" name="矩形 2">
            <a:extLst>
              <a:ext uri="{FF2B5EF4-FFF2-40B4-BE49-F238E27FC236}">
                <a16:creationId xmlns:a16="http://schemas.microsoft.com/office/drawing/2014/main" id="{83C02623-139F-DBAD-7074-0A0FC60D0A7C}"/>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8" name="图片 7" descr="D:\3 融媒体\PPT制作\中国科学院大学标准Logo下载\国科大标准Logo\国科大标准Logo横式一（蓝色）.png国科大标准Logo横式一（蓝色）">
            <a:extLst>
              <a:ext uri="{FF2B5EF4-FFF2-40B4-BE49-F238E27FC236}">
                <a16:creationId xmlns:a16="http://schemas.microsoft.com/office/drawing/2014/main" id="{FB575B37-A7B4-638A-33DD-B160F4016B76}"/>
              </a:ext>
            </a:extLst>
          </p:cNvPr>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p:sp>
        <p:nvSpPr>
          <p:cNvPr id="9" name="Title 1">
            <a:extLst>
              <a:ext uri="{FF2B5EF4-FFF2-40B4-BE49-F238E27FC236}">
                <a16:creationId xmlns:a16="http://schemas.microsoft.com/office/drawing/2014/main" id="{995DC251-D113-2594-EDF0-509E64C87A59}"/>
              </a:ext>
            </a:extLst>
          </p:cNvPr>
          <p:cNvSpPr txBox="1"/>
          <p:nvPr>
            <p:custDataLst>
              <p:tags r:id="rId4"/>
            </p:custDataLst>
          </p:nvPr>
        </p:nvSpPr>
        <p:spPr>
          <a:xfrm>
            <a:off x="573917" y="273685"/>
            <a:ext cx="8748504"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2800" b="1" dirty="0">
                <a:solidFill>
                  <a:prstClr val="black"/>
                </a:solidFill>
                <a:latin typeface="Times New Roman" panose="02020603050405020304" charset="0"/>
                <a:ea typeface="思源黑体" panose="020B0400000000000000" pitchFamily="34" charset="-122"/>
                <a:cs typeface="Arial" panose="020B0604020202020204" pitchFamily="34" charset="0"/>
                <a:sym typeface="Arial" panose="020B0604020202020204" pitchFamily="34" charset="0"/>
              </a:rPr>
              <a:t>总结与展望</a:t>
            </a:r>
            <a:endParaRPr lang="zh-CN" altLang="en-US" sz="2800" b="1" dirty="0">
              <a:solidFill>
                <a:prstClr val="black"/>
              </a:solidFill>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grpSp>
        <p:nvGrpSpPr>
          <p:cNvPr id="33" name="组合 32">
            <a:extLst>
              <a:ext uri="{FF2B5EF4-FFF2-40B4-BE49-F238E27FC236}">
                <a16:creationId xmlns:a16="http://schemas.microsoft.com/office/drawing/2014/main" id="{881815FD-F82E-7067-33BC-9365FF7974C3}"/>
              </a:ext>
            </a:extLst>
          </p:cNvPr>
          <p:cNvGrpSpPr/>
          <p:nvPr/>
        </p:nvGrpSpPr>
        <p:grpSpPr>
          <a:xfrm>
            <a:off x="900397" y="2611658"/>
            <a:ext cx="10391206" cy="2942793"/>
            <a:chOff x="1020506" y="3173728"/>
            <a:chExt cx="10391206" cy="2942793"/>
          </a:xfrm>
        </p:grpSpPr>
        <p:grpSp>
          <p:nvGrpSpPr>
            <p:cNvPr id="30" name="组合 29">
              <a:extLst>
                <a:ext uri="{FF2B5EF4-FFF2-40B4-BE49-F238E27FC236}">
                  <a16:creationId xmlns:a16="http://schemas.microsoft.com/office/drawing/2014/main" id="{3D3F15F6-B1E1-35A9-BFB9-E4830C561220}"/>
                </a:ext>
              </a:extLst>
            </p:cNvPr>
            <p:cNvGrpSpPr/>
            <p:nvPr/>
          </p:nvGrpSpPr>
          <p:grpSpPr>
            <a:xfrm>
              <a:off x="1020506" y="3754620"/>
              <a:ext cx="8505741" cy="1841037"/>
              <a:chOff x="1259052" y="3549795"/>
              <a:chExt cx="8505741" cy="1841037"/>
            </a:xfrm>
          </p:grpSpPr>
          <p:sp>
            <p:nvSpPr>
              <p:cNvPr id="13" name="文本框 12">
                <a:extLst>
                  <a:ext uri="{FF2B5EF4-FFF2-40B4-BE49-F238E27FC236}">
                    <a16:creationId xmlns:a16="http://schemas.microsoft.com/office/drawing/2014/main" id="{CA26D04A-C66C-4019-B968-E7781DA8DE4E}"/>
                  </a:ext>
                </a:extLst>
              </p:cNvPr>
              <p:cNvSpPr txBox="1"/>
              <p:nvPr/>
            </p:nvSpPr>
            <p:spPr>
              <a:xfrm>
                <a:off x="3833801" y="3549795"/>
                <a:ext cx="531751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光镊：适用于操控</a:t>
                </a:r>
                <a:r>
                  <a:rPr lang="zh-CN" altLang="en-US" sz="2000" dirty="0">
                    <a:solidFill>
                      <a:srgbClr val="FF0000"/>
                    </a:solidFill>
                    <a:latin typeface="黑体" panose="02010609060101010101" pitchFamily="49" charset="-122"/>
                    <a:ea typeface="黑体" panose="02010609060101010101" pitchFamily="49" charset="-122"/>
                  </a:rPr>
                  <a:t>液体环境</a:t>
                </a:r>
                <a:r>
                  <a:rPr lang="zh-CN" altLang="en-US" sz="2000" dirty="0">
                    <a:latin typeface="黑体" panose="02010609060101010101" pitchFamily="49" charset="-122"/>
                    <a:ea typeface="黑体" panose="02010609060101010101" pitchFamily="49" charset="-122"/>
                  </a:rPr>
                  <a:t>中的微粒</a:t>
                </a:r>
              </a:p>
            </p:txBody>
          </p:sp>
          <p:sp>
            <p:nvSpPr>
              <p:cNvPr id="15" name="文本框 14">
                <a:extLst>
                  <a:ext uri="{FF2B5EF4-FFF2-40B4-BE49-F238E27FC236}">
                    <a16:creationId xmlns:a16="http://schemas.microsoft.com/office/drawing/2014/main" id="{ED21C976-66E0-4F5E-4BA3-78FA83BA8C37}"/>
                  </a:ext>
                </a:extLst>
              </p:cNvPr>
              <p:cNvSpPr txBox="1"/>
              <p:nvPr/>
            </p:nvSpPr>
            <p:spPr>
              <a:xfrm>
                <a:off x="3833800" y="4990722"/>
                <a:ext cx="593099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兰姆波驱动电机：适用于操控</a:t>
                </a:r>
                <a:r>
                  <a:rPr lang="zh-CN" altLang="en-US" sz="2000" dirty="0">
                    <a:solidFill>
                      <a:srgbClr val="FF0000"/>
                    </a:solidFill>
                    <a:latin typeface="黑体" panose="02010609060101010101" pitchFamily="49" charset="-122"/>
                    <a:ea typeface="黑体" panose="02010609060101010101" pitchFamily="49" charset="-122"/>
                  </a:rPr>
                  <a:t>非液体环境</a:t>
                </a:r>
                <a:r>
                  <a:rPr lang="zh-CN" altLang="en-US" sz="2000" dirty="0">
                    <a:latin typeface="黑体" panose="02010609060101010101" pitchFamily="49" charset="-122"/>
                    <a:ea typeface="黑体" panose="02010609060101010101" pitchFamily="49" charset="-122"/>
                  </a:rPr>
                  <a:t>中的微粒</a:t>
                </a:r>
              </a:p>
            </p:txBody>
          </p:sp>
          <p:sp>
            <p:nvSpPr>
              <p:cNvPr id="17" name="文本框 16">
                <a:extLst>
                  <a:ext uri="{FF2B5EF4-FFF2-40B4-BE49-F238E27FC236}">
                    <a16:creationId xmlns:a16="http://schemas.microsoft.com/office/drawing/2014/main" id="{8DC8823C-52E7-2BD7-0EEA-4C18758A834C}"/>
                  </a:ext>
                </a:extLst>
              </p:cNvPr>
              <p:cNvSpPr txBox="1"/>
              <p:nvPr/>
            </p:nvSpPr>
            <p:spPr>
              <a:xfrm rot="1479768">
                <a:off x="2433495" y="4855993"/>
                <a:ext cx="1386487" cy="338554"/>
              </a:xfrm>
              <a:prstGeom prst="rect">
                <a:avLst/>
              </a:prstGeom>
              <a:noFill/>
            </p:spPr>
            <p:txBody>
              <a:bodyPr wrap="square">
                <a:spAutoFit/>
              </a:bodyPr>
              <a:lstStyle/>
              <a:p>
                <a:pPr algn="ctr"/>
                <a:r>
                  <a:rPr lang="zh-CN" altLang="en-US" sz="1600" dirty="0">
                    <a:latin typeface="黑体" panose="02010609060101010101" pitchFamily="49" charset="-122"/>
                    <a:ea typeface="黑体" panose="02010609060101010101" pitchFamily="49" charset="-122"/>
                  </a:rPr>
                  <a:t>间接</a:t>
                </a:r>
                <a:endParaRPr lang="zh-CN" altLang="en-US" sz="1600" dirty="0"/>
              </a:p>
            </p:txBody>
          </p:sp>
          <p:sp>
            <p:nvSpPr>
              <p:cNvPr id="18" name="文本框 17">
                <a:extLst>
                  <a:ext uri="{FF2B5EF4-FFF2-40B4-BE49-F238E27FC236}">
                    <a16:creationId xmlns:a16="http://schemas.microsoft.com/office/drawing/2014/main" id="{C59C5928-145F-9982-8288-20E57D7C288C}"/>
                  </a:ext>
                </a:extLst>
              </p:cNvPr>
              <p:cNvSpPr txBox="1"/>
              <p:nvPr/>
            </p:nvSpPr>
            <p:spPr>
              <a:xfrm rot="19820130">
                <a:off x="2313426" y="3885708"/>
                <a:ext cx="1605943" cy="338554"/>
              </a:xfrm>
              <a:prstGeom prst="rect">
                <a:avLst/>
              </a:prstGeom>
              <a:noFill/>
            </p:spPr>
            <p:txBody>
              <a:bodyPr wrap="square">
                <a:spAutoFit/>
              </a:bodyPr>
              <a:lstStyle/>
              <a:p>
                <a:pPr algn="ctr"/>
                <a:r>
                  <a:rPr lang="zh-CN" altLang="en-US" sz="1600" dirty="0">
                    <a:latin typeface="黑体" panose="02010609060101010101" pitchFamily="49" charset="-122"/>
                    <a:ea typeface="黑体" panose="02010609060101010101" pitchFamily="49" charset="-122"/>
                  </a:rPr>
                  <a:t>直接</a:t>
                </a:r>
                <a:endParaRPr lang="zh-CN" altLang="en-US" sz="1600" dirty="0"/>
              </a:p>
            </p:txBody>
          </p:sp>
          <p:cxnSp>
            <p:nvCxnSpPr>
              <p:cNvPr id="20" name="直接箭头连接符 19">
                <a:extLst>
                  <a:ext uri="{FF2B5EF4-FFF2-40B4-BE49-F238E27FC236}">
                    <a16:creationId xmlns:a16="http://schemas.microsoft.com/office/drawing/2014/main" id="{CE80B660-FADD-525E-B8B4-C4DFAF81B727}"/>
                  </a:ext>
                </a:extLst>
              </p:cNvPr>
              <p:cNvCxnSpPr>
                <a:cxnSpLocks/>
              </p:cNvCxnSpPr>
              <p:nvPr/>
            </p:nvCxnSpPr>
            <p:spPr>
              <a:xfrm flipV="1">
                <a:off x="2651504" y="3864923"/>
                <a:ext cx="1130454" cy="6386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03BD1EC-0D19-D493-43A3-C6D37E2B6B95}"/>
                  </a:ext>
                </a:extLst>
              </p:cNvPr>
              <p:cNvCxnSpPr>
                <a:cxnSpLocks/>
              </p:cNvCxnSpPr>
              <p:nvPr/>
            </p:nvCxnSpPr>
            <p:spPr>
              <a:xfrm>
                <a:off x="2651504" y="4605694"/>
                <a:ext cx="1130454" cy="5391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55163452-D128-9C9F-BAF0-AF27547F03B2}"/>
                  </a:ext>
                </a:extLst>
              </p:cNvPr>
              <p:cNvSpPr/>
              <p:nvPr/>
            </p:nvSpPr>
            <p:spPr>
              <a:xfrm>
                <a:off x="1259052" y="4290710"/>
                <a:ext cx="1392452" cy="5216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光学操控</a:t>
                </a:r>
              </a:p>
            </p:txBody>
          </p:sp>
        </p:grpSp>
        <p:pic>
          <p:nvPicPr>
            <p:cNvPr id="29" name="图片 28">
              <a:extLst>
                <a:ext uri="{FF2B5EF4-FFF2-40B4-BE49-F238E27FC236}">
                  <a16:creationId xmlns:a16="http://schemas.microsoft.com/office/drawing/2014/main" id="{21169662-62FA-948E-03B5-121D9DD54162}"/>
                </a:ext>
              </a:extLst>
            </p:cNvPr>
            <p:cNvPicPr>
              <a:picLocks noChangeAspect="1"/>
            </p:cNvPicPr>
            <p:nvPr/>
          </p:nvPicPr>
          <p:blipFill>
            <a:blip r:embed="rId8"/>
            <a:stretch>
              <a:fillRect/>
            </a:stretch>
          </p:blipFill>
          <p:spPr>
            <a:xfrm>
              <a:off x="7831102" y="3173728"/>
              <a:ext cx="3580610" cy="1542812"/>
            </a:xfrm>
            <a:prstGeom prst="rect">
              <a:avLst/>
            </a:prstGeom>
          </p:spPr>
        </p:pic>
        <p:pic>
          <p:nvPicPr>
            <p:cNvPr id="31" name="图片 30">
              <a:extLst>
                <a:ext uri="{FF2B5EF4-FFF2-40B4-BE49-F238E27FC236}">
                  <a16:creationId xmlns:a16="http://schemas.microsoft.com/office/drawing/2014/main" id="{086F0A12-DCCD-7D8A-C63A-9CC80E91F3C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3111" r="12488"/>
            <a:stretch/>
          </p:blipFill>
          <p:spPr>
            <a:xfrm>
              <a:off x="9491293" y="4708399"/>
              <a:ext cx="1862506" cy="1408122"/>
            </a:xfrm>
            <a:prstGeom prst="rect">
              <a:avLst/>
            </a:prstGeom>
          </p:spPr>
        </p:pic>
      </p:grpSp>
      <p:sp>
        <p:nvSpPr>
          <p:cNvPr id="35" name="灯片编号占位符 5">
            <a:extLst>
              <a:ext uri="{FF2B5EF4-FFF2-40B4-BE49-F238E27FC236}">
                <a16:creationId xmlns:a16="http://schemas.microsoft.com/office/drawing/2014/main" id="{949C95DF-27D1-D290-802B-6A0D471FE32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33</a:t>
            </a:fld>
            <a:endParaRPr lang="zh-CN" altLang="en-US">
              <a:solidFill>
                <a:srgbClr val="000000">
                  <a:tint val="75000"/>
                </a:srgbClr>
              </a:solidFill>
              <a:latin typeface="Arial"/>
              <a:ea typeface="微软雅黑"/>
            </a:endParaRPr>
          </a:p>
        </p:txBody>
      </p:sp>
      <p:sp>
        <p:nvSpPr>
          <p:cNvPr id="4" name="文本框 3">
            <a:extLst>
              <a:ext uri="{FF2B5EF4-FFF2-40B4-BE49-F238E27FC236}">
                <a16:creationId xmlns:a16="http://schemas.microsoft.com/office/drawing/2014/main" id="{4CBD9DD7-231F-FC2F-84F6-6AB0FBCE2D1D}"/>
              </a:ext>
            </a:extLst>
          </p:cNvPr>
          <p:cNvSpPr txBox="1"/>
          <p:nvPr/>
        </p:nvSpPr>
        <p:spPr>
          <a:xfrm>
            <a:off x="806952" y="972735"/>
            <a:ext cx="10098391" cy="1193596"/>
          </a:xfrm>
          <a:prstGeom prst="rect">
            <a:avLst/>
          </a:prstGeom>
          <a:noFill/>
        </p:spPr>
        <p:txBody>
          <a:bodyPr wrap="square" rtlCol="0">
            <a:spAutoFit/>
          </a:bodyPr>
          <a:lstStyle/>
          <a:p>
            <a:pPr>
              <a:lnSpc>
                <a:spcPct val="125000"/>
              </a:lnSpc>
            </a:pPr>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光学操控：</a:t>
            </a:r>
            <a:r>
              <a:rPr lang="zh-CN" altLang="en-US" sz="2000" dirty="0">
                <a:latin typeface="黑体" panose="02010609060101010101" pitchFamily="49" charset="-122"/>
                <a:ea typeface="黑体" panose="02010609060101010101" pitchFamily="49" charset="-122"/>
              </a:rPr>
              <a:t>可以分为直接操控和间接操控两种形式，分别介绍了</a:t>
            </a:r>
            <a:r>
              <a:rPr lang="zh-CN" altLang="en-US" sz="2000" dirty="0">
                <a:solidFill>
                  <a:srgbClr val="FF0000"/>
                </a:solidFill>
                <a:latin typeface="黑体" panose="02010609060101010101" pitchFamily="49" charset="-122"/>
                <a:ea typeface="黑体" panose="02010609060101010101" pitchFamily="49" charset="-122"/>
              </a:rPr>
              <a:t>光镊</a:t>
            </a:r>
            <a:r>
              <a:rPr lang="zh-CN" altLang="en-US" sz="2000" dirty="0">
                <a:latin typeface="黑体" panose="02010609060101010101" pitchFamily="49" charset="-122"/>
                <a:ea typeface="黑体" panose="02010609060101010101" pitchFamily="49" charset="-122"/>
              </a:rPr>
              <a:t>以及</a:t>
            </a:r>
            <a:r>
              <a:rPr lang="zh-CN" altLang="en-US" sz="2000" dirty="0">
                <a:solidFill>
                  <a:srgbClr val="FF0000"/>
                </a:solidFill>
                <a:latin typeface="黑体" panose="02010609060101010101" pitchFamily="49" charset="-122"/>
                <a:ea typeface="黑体" panose="02010609060101010101" pitchFamily="49" charset="-122"/>
              </a:rPr>
              <a:t>兰姆波驱动电机</a:t>
            </a:r>
            <a:r>
              <a:rPr lang="zh-CN" altLang="en-US" sz="2000" dirty="0">
                <a:latin typeface="黑体" panose="02010609060101010101" pitchFamily="49" charset="-122"/>
                <a:ea typeface="黑体" panose="02010609060101010101" pitchFamily="49" charset="-122"/>
              </a:rPr>
              <a:t>。光镊广泛应用于操控生物体内的微粒，而在非液体环境中，黏附力的大小远超过光力，因此需要将光能转换为其他形式的能量（如热能），进而使微粒产生运动。</a:t>
            </a:r>
          </a:p>
        </p:txBody>
      </p:sp>
    </p:spTree>
    <p:extLst>
      <p:ext uri="{BB962C8B-B14F-4D97-AF65-F5344CB8AC3E}">
        <p14:creationId xmlns:p14="http://schemas.microsoft.com/office/powerpoint/2010/main" val="498344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DF3C8E5-C455-CB8B-241B-C7C825EFBBDC}"/>
              </a:ext>
            </a:extLst>
          </p:cNvPr>
          <p:cNvSpPr txBox="1"/>
          <p:nvPr/>
        </p:nvSpPr>
        <p:spPr>
          <a:xfrm>
            <a:off x="761564" y="939180"/>
            <a:ext cx="10829239" cy="196303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光子学自旋轨道相互作用（</a:t>
            </a:r>
            <a:r>
              <a:rPr kumimoji="0" lang="en-US" altLang="zh-CN"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SOI</a:t>
            </a:r>
            <a:r>
              <a:rPr kumimoji="0" lang="zh-CN" altLang="en-US"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SOI</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在光子学当中通常与</a:t>
            </a:r>
            <a:r>
              <a:rPr kumimoji="0" lang="zh-CN" altLang="en-US" sz="200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自旋角动量</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00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轨道角动量</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（包括内禀与外禀）之间的</a:t>
            </a:r>
            <a:r>
              <a:rPr kumimoji="0" lang="zh-CN" altLang="en-US" sz="200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耦合与转换</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密切相关，其根植于麦克斯韦方程组。</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SOI</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效应一般可以通过几何相位图像或者自旋霍尔效应图像来进行理解，它给予</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Imbert-Fedorov</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效应、紧聚焦光束的自旋转换效应等独特物理效应以自洽的物理解释。</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SOI</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效应在光学操控、光场调控、表面波与波导模式的单向激发等领域具有独特的物理应用。</a:t>
            </a:r>
          </a:p>
        </p:txBody>
      </p:sp>
      <p:sp>
        <p:nvSpPr>
          <p:cNvPr id="2" name="矩形 1">
            <a:extLst>
              <a:ext uri="{FF2B5EF4-FFF2-40B4-BE49-F238E27FC236}">
                <a16:creationId xmlns:a16="http://schemas.microsoft.com/office/drawing/2014/main" id="{BF872740-0138-256A-A20E-8A784F6210FE}"/>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 name="矩形 2">
            <a:extLst>
              <a:ext uri="{FF2B5EF4-FFF2-40B4-BE49-F238E27FC236}">
                <a16:creationId xmlns:a16="http://schemas.microsoft.com/office/drawing/2014/main" id="{83C02623-139F-DBAD-7074-0A0FC60D0A7C}"/>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8" name="图片 7" descr="D:\3 融媒体\PPT制作\中国科学院大学标准Logo下载\国科大标准Logo\国科大标准Logo横式一（蓝色）.png国科大标准Logo横式一（蓝色）">
            <a:extLst>
              <a:ext uri="{FF2B5EF4-FFF2-40B4-BE49-F238E27FC236}">
                <a16:creationId xmlns:a16="http://schemas.microsoft.com/office/drawing/2014/main" id="{FB575B37-A7B4-638A-33DD-B160F4016B76}"/>
              </a:ext>
            </a:extLst>
          </p:cNvPr>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p:sp>
        <p:nvSpPr>
          <p:cNvPr id="9" name="Title 1">
            <a:extLst>
              <a:ext uri="{FF2B5EF4-FFF2-40B4-BE49-F238E27FC236}">
                <a16:creationId xmlns:a16="http://schemas.microsoft.com/office/drawing/2014/main" id="{995DC251-D113-2594-EDF0-509E64C87A59}"/>
              </a:ext>
            </a:extLst>
          </p:cNvPr>
          <p:cNvSpPr txBox="1"/>
          <p:nvPr>
            <p:custDataLst>
              <p:tags r:id="rId4"/>
            </p:custDataLst>
          </p:nvPr>
        </p:nvSpPr>
        <p:spPr>
          <a:xfrm>
            <a:off x="573917" y="273685"/>
            <a:ext cx="8748504"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charset="0"/>
                <a:ea typeface="思源黑体" panose="020B0400000000000000" pitchFamily="34" charset="-122"/>
                <a:cs typeface="Arial" panose="020B0604020202020204" pitchFamily="34" charset="0"/>
                <a:sym typeface="Arial" panose="020B0604020202020204" pitchFamily="34" charset="0"/>
              </a:rPr>
              <a:t>总结与展望</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4" name="灯片编号占位符 5">
            <a:extLst>
              <a:ext uri="{FF2B5EF4-FFF2-40B4-BE49-F238E27FC236}">
                <a16:creationId xmlns:a16="http://schemas.microsoft.com/office/drawing/2014/main" id="{D89FBF0F-A1BE-DC6E-AC32-F836883BF7A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CA82555-39E9-48B7-9FA8-36D069C02A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A5C7EC14-E5E2-B8E0-4BBA-740EA2444D9B}"/>
              </a:ext>
            </a:extLst>
          </p:cNvPr>
          <p:cNvPicPr>
            <a:picLocks noChangeAspect="1"/>
          </p:cNvPicPr>
          <p:nvPr/>
        </p:nvPicPr>
        <p:blipFill>
          <a:blip r:embed="rId8"/>
          <a:stretch>
            <a:fillRect/>
          </a:stretch>
        </p:blipFill>
        <p:spPr>
          <a:xfrm>
            <a:off x="573917" y="2981211"/>
            <a:ext cx="5007133" cy="1251783"/>
          </a:xfrm>
          <a:prstGeom prst="rect">
            <a:avLst/>
          </a:prstGeom>
        </p:spPr>
      </p:pic>
      <p:grpSp>
        <p:nvGrpSpPr>
          <p:cNvPr id="6" name="组合 5">
            <a:extLst>
              <a:ext uri="{FF2B5EF4-FFF2-40B4-BE49-F238E27FC236}">
                <a16:creationId xmlns:a16="http://schemas.microsoft.com/office/drawing/2014/main" id="{B881A088-C6D5-F548-997D-23A9AE6B4DD4}"/>
              </a:ext>
            </a:extLst>
          </p:cNvPr>
          <p:cNvGrpSpPr/>
          <p:nvPr/>
        </p:nvGrpSpPr>
        <p:grpSpPr>
          <a:xfrm>
            <a:off x="1688866" y="4506072"/>
            <a:ext cx="2421920" cy="1820170"/>
            <a:chOff x="7812743" y="1550466"/>
            <a:chExt cx="3660668" cy="2751139"/>
          </a:xfrm>
        </p:grpSpPr>
        <p:pic>
          <p:nvPicPr>
            <p:cNvPr id="10" name="图片 9">
              <a:extLst>
                <a:ext uri="{FF2B5EF4-FFF2-40B4-BE49-F238E27FC236}">
                  <a16:creationId xmlns:a16="http://schemas.microsoft.com/office/drawing/2014/main" id="{816E299F-AE63-5CED-3C14-1D3FBCDB442D}"/>
                </a:ext>
              </a:extLst>
            </p:cNvPr>
            <p:cNvPicPr>
              <a:picLocks noChangeAspect="1"/>
            </p:cNvPicPr>
            <p:nvPr/>
          </p:nvPicPr>
          <p:blipFill rotWithShape="1">
            <a:blip r:embed="rId9"/>
            <a:srcRect l="49226"/>
            <a:stretch/>
          </p:blipFill>
          <p:spPr>
            <a:xfrm>
              <a:off x="7812743" y="1550466"/>
              <a:ext cx="3086952" cy="2597251"/>
            </a:xfrm>
            <a:prstGeom prst="rect">
              <a:avLst/>
            </a:prstGeom>
          </p:spPr>
        </p:pic>
        <p:sp>
          <p:nvSpPr>
            <p:cNvPr id="11" name="矩形 10">
              <a:extLst>
                <a:ext uri="{FF2B5EF4-FFF2-40B4-BE49-F238E27FC236}">
                  <a16:creationId xmlns:a16="http://schemas.microsoft.com/office/drawing/2014/main" id="{CFF16DB5-A3EA-ED6A-1E66-9F06C36014F7}"/>
                </a:ext>
              </a:extLst>
            </p:cNvPr>
            <p:cNvSpPr/>
            <p:nvPr/>
          </p:nvSpPr>
          <p:spPr>
            <a:xfrm>
              <a:off x="9755614" y="3755622"/>
              <a:ext cx="1717797" cy="545983"/>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244CF5A5-6D2A-E078-2FA7-D7C38D840646}"/>
                </a:ext>
              </a:extLst>
            </p:cNvPr>
            <p:cNvPicPr>
              <a:picLocks noChangeAspect="1"/>
            </p:cNvPicPr>
            <p:nvPr/>
          </p:nvPicPr>
          <p:blipFill>
            <a:blip r:embed="rId10"/>
            <a:stretch>
              <a:fillRect/>
            </a:stretch>
          </p:blipFill>
          <p:spPr>
            <a:xfrm>
              <a:off x="9841660" y="3875017"/>
              <a:ext cx="1492327" cy="279414"/>
            </a:xfrm>
            <a:prstGeom prst="rect">
              <a:avLst/>
            </a:prstGeom>
          </p:spPr>
        </p:pic>
      </p:grpSp>
      <p:grpSp>
        <p:nvGrpSpPr>
          <p:cNvPr id="13" name="组合 12">
            <a:extLst>
              <a:ext uri="{FF2B5EF4-FFF2-40B4-BE49-F238E27FC236}">
                <a16:creationId xmlns:a16="http://schemas.microsoft.com/office/drawing/2014/main" id="{78C18F65-1B95-396A-E5E1-48C6703ABE50}"/>
              </a:ext>
            </a:extLst>
          </p:cNvPr>
          <p:cNvGrpSpPr/>
          <p:nvPr/>
        </p:nvGrpSpPr>
        <p:grpSpPr>
          <a:xfrm>
            <a:off x="6284929" y="3363194"/>
            <a:ext cx="5403113" cy="2295347"/>
            <a:chOff x="3311626" y="2905270"/>
            <a:chExt cx="5403113" cy="2295347"/>
          </a:xfrm>
        </p:grpSpPr>
        <p:sp>
          <p:nvSpPr>
            <p:cNvPr id="15" name="左大括号 14">
              <a:extLst>
                <a:ext uri="{FF2B5EF4-FFF2-40B4-BE49-F238E27FC236}">
                  <a16:creationId xmlns:a16="http://schemas.microsoft.com/office/drawing/2014/main" id="{E5A0920C-070D-8A91-8492-9177E4189346}"/>
                </a:ext>
              </a:extLst>
            </p:cNvPr>
            <p:cNvSpPr/>
            <p:nvPr/>
          </p:nvSpPr>
          <p:spPr>
            <a:xfrm>
              <a:off x="3311626" y="3080345"/>
              <a:ext cx="272008" cy="193560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28CD57A7-C903-E556-7262-EFEB735C6DDF}"/>
                </a:ext>
              </a:extLst>
            </p:cNvPr>
            <p:cNvSpPr txBox="1"/>
            <p:nvPr/>
          </p:nvSpPr>
          <p:spPr>
            <a:xfrm>
              <a:off x="3583634" y="2905270"/>
              <a:ext cx="51311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非均匀介质</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与光学界面的</a:t>
              </a:r>
              <a:r>
                <a:rPr kumimoji="0" lang="zh-CN" altLang="en-US" sz="1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光学自旋霍尔效应</a:t>
              </a:r>
            </a:p>
          </p:txBody>
        </p:sp>
        <p:sp>
          <p:nvSpPr>
            <p:cNvPr id="17" name="文本框 16">
              <a:extLst>
                <a:ext uri="{FF2B5EF4-FFF2-40B4-BE49-F238E27FC236}">
                  <a16:creationId xmlns:a16="http://schemas.microsoft.com/office/drawing/2014/main" id="{F2437F97-6C42-3FFE-4714-5CF6CCBAA9CB}"/>
                </a:ext>
              </a:extLst>
            </p:cNvPr>
            <p:cNvSpPr txBox="1"/>
            <p:nvPr/>
          </p:nvSpPr>
          <p:spPr>
            <a:xfrm>
              <a:off x="3583634" y="3547275"/>
              <a:ext cx="51311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非傍轴场</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（聚焦或散射）的</a:t>
              </a:r>
              <a:r>
                <a:rPr kumimoji="0" lang="zh-CN" altLang="en-US" sz="1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自旋依赖</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效应</a:t>
              </a:r>
            </a:p>
          </p:txBody>
        </p:sp>
        <p:sp>
          <p:nvSpPr>
            <p:cNvPr id="18" name="文本框 17">
              <a:extLst>
                <a:ext uri="{FF2B5EF4-FFF2-40B4-BE49-F238E27FC236}">
                  <a16:creationId xmlns:a16="http://schemas.microsoft.com/office/drawing/2014/main" id="{C254D694-9AE9-61C9-5611-5C040B5693DB}"/>
                </a:ext>
              </a:extLst>
            </p:cNvPr>
            <p:cNvSpPr txBox="1"/>
            <p:nvPr/>
          </p:nvSpPr>
          <p:spPr>
            <a:xfrm>
              <a:off x="3583634" y="4189280"/>
              <a:ext cx="45960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基于</a:t>
              </a: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各向异性</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结构的自旋操控</a:t>
              </a:r>
              <a:r>
                <a:rPr kumimoji="0" lang="zh-CN" altLang="en-US" sz="1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光波整形</a:t>
              </a:r>
            </a:p>
          </p:txBody>
        </p:sp>
        <p:sp>
          <p:nvSpPr>
            <p:cNvPr id="19" name="文本框 18">
              <a:extLst>
                <a:ext uri="{FF2B5EF4-FFF2-40B4-BE49-F238E27FC236}">
                  <a16:creationId xmlns:a16="http://schemas.microsoft.com/office/drawing/2014/main" id="{8608151C-C805-13A8-7AEA-E9BB67241536}"/>
                </a:ext>
              </a:extLst>
            </p:cNvPr>
            <p:cNvSpPr txBox="1"/>
            <p:nvPr/>
          </p:nvSpPr>
          <p:spPr>
            <a:xfrm>
              <a:off x="3583634" y="4831285"/>
              <a:ext cx="45960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基于</a:t>
              </a: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倏逝波近场</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的稳定</a:t>
              </a:r>
              <a:r>
                <a:rPr kumimoji="0" lang="zh-CN" altLang="en-US" sz="1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自旋方向性耦合</a:t>
              </a:r>
            </a:p>
          </p:txBody>
        </p:sp>
      </p:grpSp>
    </p:spTree>
    <p:extLst>
      <p:ext uri="{BB962C8B-B14F-4D97-AF65-F5344CB8AC3E}">
        <p14:creationId xmlns:p14="http://schemas.microsoft.com/office/powerpoint/2010/main" val="314839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968B3136-F5CF-6023-C2B4-50E1AC46F693}"/>
              </a:ext>
            </a:extLst>
          </p:cNvPr>
          <p:cNvSpPr txBox="1"/>
          <p:nvPr/>
        </p:nvSpPr>
        <p:spPr>
          <a:xfrm>
            <a:off x="581025" y="1060933"/>
            <a:ext cx="10691444" cy="157831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展望：</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由于篇幅与准备时间的限制，本汇报仅展示了光子学动量效应的冰山一角，事实上还有许多其他非常有趣的话题如</a:t>
            </a:r>
            <a:r>
              <a:rPr kumimoji="0" lang="zh-CN" altLang="en-US" sz="200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基于</a:t>
            </a:r>
            <a:r>
              <a:rPr kumimoji="0" lang="en-US" altLang="zh-CN" sz="200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OAM</a:t>
            </a:r>
            <a:r>
              <a:rPr kumimoji="0" lang="zh-CN" altLang="en-US" sz="200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光学奇点的非阿贝尔光学、基于虚动量的光力效应、自旋光子学中的光学斯格明子</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等。光子学动量在当今仍然是具有相当的生命力的课题，值得各位同行深入研究。</a:t>
            </a:r>
          </a:p>
        </p:txBody>
      </p:sp>
      <p:sp>
        <p:nvSpPr>
          <p:cNvPr id="2" name="矩形 1">
            <a:extLst>
              <a:ext uri="{FF2B5EF4-FFF2-40B4-BE49-F238E27FC236}">
                <a16:creationId xmlns:a16="http://schemas.microsoft.com/office/drawing/2014/main" id="{BF872740-0138-256A-A20E-8A784F6210FE}"/>
              </a:ext>
            </a:extLst>
          </p:cNvPr>
          <p:cNvSpPr/>
          <p:nvPr>
            <p:custDataLst>
              <p:tags r:id="rId1"/>
            </p:custDataLst>
          </p:nvPr>
        </p:nvSpPr>
        <p:spPr>
          <a:xfrm>
            <a:off x="1" y="248130"/>
            <a:ext cx="361950"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 name="矩形 2">
            <a:extLst>
              <a:ext uri="{FF2B5EF4-FFF2-40B4-BE49-F238E27FC236}">
                <a16:creationId xmlns:a16="http://schemas.microsoft.com/office/drawing/2014/main" id="{83C02623-139F-DBAD-7074-0A0FC60D0A7C}"/>
              </a:ext>
            </a:extLst>
          </p:cNvPr>
          <p:cNvSpPr/>
          <p:nvPr>
            <p:custDataLst>
              <p:tags r:id="rId2"/>
            </p:custDataLst>
          </p:nvPr>
        </p:nvSpPr>
        <p:spPr>
          <a:xfrm>
            <a:off x="461220" y="248130"/>
            <a:ext cx="119805" cy="555608"/>
          </a:xfrm>
          <a:prstGeom prst="rect">
            <a:avLst/>
          </a:prstGeom>
          <a:solidFill>
            <a:srgbClr val="EA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8" name="图片 7" descr="D:\3 融媒体\PPT制作\中国科学院大学标准Logo下载\国科大标准Logo\国科大标准Logo横式一（蓝色）.png国科大标准Logo横式一（蓝色）">
            <a:extLst>
              <a:ext uri="{FF2B5EF4-FFF2-40B4-BE49-F238E27FC236}">
                <a16:creationId xmlns:a16="http://schemas.microsoft.com/office/drawing/2014/main" id="{FB575B37-A7B4-638A-33DD-B160F4016B76}"/>
              </a:ext>
            </a:extLst>
          </p:cNvPr>
          <p:cNvPicPr>
            <a:picLocks noChangeAspect="1"/>
          </p:cNvPicPr>
          <p:nvPr>
            <p:custDataLst>
              <p:tags r:id="rId3"/>
            </p:custDataLst>
          </p:nvPr>
        </p:nvPicPr>
        <p:blipFill>
          <a:blip r:embed="rId6"/>
          <a:srcRect/>
          <a:stretch>
            <a:fillRect/>
          </a:stretch>
        </p:blipFill>
        <p:spPr>
          <a:xfrm>
            <a:off x="8837295" y="191770"/>
            <a:ext cx="2995295" cy="628015"/>
          </a:xfrm>
          <a:prstGeom prst="rect">
            <a:avLst/>
          </a:prstGeom>
        </p:spPr>
      </p:pic>
      <p:sp>
        <p:nvSpPr>
          <p:cNvPr id="9" name="Title 1">
            <a:extLst>
              <a:ext uri="{FF2B5EF4-FFF2-40B4-BE49-F238E27FC236}">
                <a16:creationId xmlns:a16="http://schemas.microsoft.com/office/drawing/2014/main" id="{995DC251-D113-2594-EDF0-509E64C87A59}"/>
              </a:ext>
            </a:extLst>
          </p:cNvPr>
          <p:cNvSpPr txBox="1"/>
          <p:nvPr>
            <p:custDataLst>
              <p:tags r:id="rId4"/>
            </p:custDataLst>
          </p:nvPr>
        </p:nvSpPr>
        <p:spPr>
          <a:xfrm>
            <a:off x="573917" y="273685"/>
            <a:ext cx="8748504"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charset="0"/>
                <a:ea typeface="思源黑体" panose="020B0400000000000000" pitchFamily="34" charset="-122"/>
                <a:cs typeface="Arial" panose="020B0604020202020204" pitchFamily="34" charset="0"/>
                <a:sym typeface="Arial" panose="020B0604020202020204" pitchFamily="34" charset="0"/>
              </a:rPr>
              <a:t>总结与展望</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思源黑体" panose="020B0400000000000000" pitchFamily="34" charset="-122"/>
              <a:cs typeface="Arial" panose="020B0604020202020204" pitchFamily="34" charset="0"/>
              <a:sym typeface="Arial" panose="020B0604020202020204" pitchFamily="34" charset="0"/>
            </a:endParaRPr>
          </a:p>
        </p:txBody>
      </p:sp>
      <p:sp>
        <p:nvSpPr>
          <p:cNvPr id="4" name="灯片编号占位符 5">
            <a:extLst>
              <a:ext uri="{FF2B5EF4-FFF2-40B4-BE49-F238E27FC236}">
                <a16:creationId xmlns:a16="http://schemas.microsoft.com/office/drawing/2014/main" id="{D89FBF0F-A1BE-DC6E-AC32-F836883BF7A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CA82555-39E9-48B7-9FA8-36D069C02A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pic>
        <p:nvPicPr>
          <p:cNvPr id="6" name="图片 5">
            <a:extLst>
              <a:ext uri="{FF2B5EF4-FFF2-40B4-BE49-F238E27FC236}">
                <a16:creationId xmlns:a16="http://schemas.microsoft.com/office/drawing/2014/main" id="{1CCBF930-9457-E8B4-F6C7-DC76EA8711F1}"/>
              </a:ext>
            </a:extLst>
          </p:cNvPr>
          <p:cNvPicPr>
            <a:picLocks noChangeAspect="1"/>
          </p:cNvPicPr>
          <p:nvPr/>
        </p:nvPicPr>
        <p:blipFill>
          <a:blip r:embed="rId7"/>
          <a:stretch>
            <a:fillRect/>
          </a:stretch>
        </p:blipFill>
        <p:spPr>
          <a:xfrm>
            <a:off x="430864" y="3206175"/>
            <a:ext cx="3663507" cy="2025151"/>
          </a:xfrm>
          <a:prstGeom prst="rect">
            <a:avLst/>
          </a:prstGeom>
        </p:spPr>
      </p:pic>
      <p:pic>
        <p:nvPicPr>
          <p:cNvPr id="1026" name="Picture 2">
            <a:extLst>
              <a:ext uri="{FF2B5EF4-FFF2-40B4-BE49-F238E27FC236}">
                <a16:creationId xmlns:a16="http://schemas.microsoft.com/office/drawing/2014/main" id="{E9AE9FA6-2395-A56F-5B62-BC28F0C75C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3713" y="3435865"/>
            <a:ext cx="3729324" cy="1424602"/>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929A41EA-9CC8-543C-B8D4-FE00B1AEF457}"/>
              </a:ext>
            </a:extLst>
          </p:cNvPr>
          <p:cNvPicPr>
            <a:picLocks noChangeAspect="1"/>
          </p:cNvPicPr>
          <p:nvPr/>
        </p:nvPicPr>
        <p:blipFill>
          <a:blip r:embed="rId9"/>
          <a:stretch>
            <a:fillRect/>
          </a:stretch>
        </p:blipFill>
        <p:spPr>
          <a:xfrm>
            <a:off x="8304368" y="2997979"/>
            <a:ext cx="3610088" cy="2288671"/>
          </a:xfrm>
          <a:prstGeom prst="rect">
            <a:avLst/>
          </a:prstGeom>
        </p:spPr>
      </p:pic>
      <p:sp>
        <p:nvSpPr>
          <p:cNvPr id="13" name="文本框 12">
            <a:extLst>
              <a:ext uri="{FF2B5EF4-FFF2-40B4-BE49-F238E27FC236}">
                <a16:creationId xmlns:a16="http://schemas.microsoft.com/office/drawing/2014/main" id="{D98CD4C1-19FA-7EE0-5651-F8DD9BC9557B}"/>
              </a:ext>
            </a:extLst>
          </p:cNvPr>
          <p:cNvSpPr txBox="1"/>
          <p:nvPr/>
        </p:nvSpPr>
        <p:spPr>
          <a:xfrm>
            <a:off x="8638902" y="5395872"/>
            <a:ext cx="311294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Nat. Photon.</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18</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15–25 (2024)</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55C0B117-2B5D-6C1D-6D3C-92C02800A8CC}"/>
              </a:ext>
            </a:extLst>
          </p:cNvPr>
          <p:cNvSpPr txBox="1"/>
          <p:nvPr/>
        </p:nvSpPr>
        <p:spPr>
          <a:xfrm>
            <a:off x="4132061" y="5149651"/>
            <a:ext cx="406570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22222"/>
                </a:solidFill>
                <a:effectLst/>
                <a:highlight>
                  <a:srgbClr val="FFFFFF"/>
                </a:highlight>
                <a:uLnTx/>
                <a:uFillTx/>
                <a:latin typeface="Times New Roman" panose="02020603050405020304" pitchFamily="18" charset="0"/>
                <a:ea typeface="等线" panose="02010600030101010101" pitchFamily="2" charset="-122"/>
                <a:cs typeface="Times New Roman" panose="02020603050405020304" pitchFamily="18" charset="0"/>
              </a:rPr>
              <a:t>Proceedings of the National Academy of Sciences, 2022, 119(44): e2209721119.</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9F9814C1-E8FD-53A0-C2ED-70229B5AD628}"/>
              </a:ext>
            </a:extLst>
          </p:cNvPr>
          <p:cNvSpPr txBox="1"/>
          <p:nvPr/>
        </p:nvSpPr>
        <p:spPr>
          <a:xfrm>
            <a:off x="361951" y="5395872"/>
            <a:ext cx="366350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Light: Science &amp; Applications (2019) 8:90</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07479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矩形 20"/>
          <p:cNvSpPr/>
          <p:nvPr/>
        </p:nvSpPr>
        <p:spPr>
          <a:xfrm>
            <a:off x="0" y="1"/>
            <a:ext cx="12192000" cy="6857999"/>
          </a:xfrm>
          <a:prstGeom prst="rect">
            <a:avLst/>
          </a:prstGeom>
          <a:noFill/>
          <a:ln>
            <a:noFill/>
          </a:ln>
        </p:spPr>
        <p:txBody>
          <a:bodyPr vert="horz" wrap="square" lIns="91440" tIns="45720" rIns="91440" bIns="45720" numCol="1" anchor="t" anchorCtr="0" compatLnSpc="1"/>
          <a:lstStyle/>
          <a:p>
            <a:endParaRPr lang="zh-CN" altLang="en-US">
              <a:solidFill>
                <a:schemeClr val="tx1"/>
              </a:solidFill>
            </a:endParaRPr>
          </a:p>
        </p:txBody>
      </p:sp>
      <p:sp>
        <p:nvSpPr>
          <p:cNvPr id="2" name="矩形 1"/>
          <p:cNvSpPr/>
          <p:nvPr/>
        </p:nvSpPr>
        <p:spPr>
          <a:xfrm>
            <a:off x="0" y="2146300"/>
            <a:ext cx="12191365" cy="256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1"/>
            </p:custDataLst>
          </p:nvPr>
        </p:nvPicPr>
        <p:blipFill>
          <a:blip r:embed="rId3"/>
          <a:srcRect/>
          <a:stretch>
            <a:fillRect/>
          </a:stretch>
        </p:blipFill>
        <p:spPr>
          <a:xfrm>
            <a:off x="8837295" y="191770"/>
            <a:ext cx="2995295" cy="628015"/>
          </a:xfrm>
          <a:prstGeom prst="rect">
            <a:avLst/>
          </a:prstGeom>
        </p:spPr>
      </p:pic>
      <p:sp>
        <p:nvSpPr>
          <p:cNvPr id="10" name="文本框 9"/>
          <p:cNvSpPr txBox="1"/>
          <p:nvPr/>
        </p:nvSpPr>
        <p:spPr>
          <a:xfrm>
            <a:off x="2156460" y="2565400"/>
            <a:ext cx="7879715" cy="1014730"/>
          </a:xfrm>
          <a:prstGeom prst="rect">
            <a:avLst/>
          </a:prstGeom>
          <a:noFill/>
        </p:spPr>
        <p:txBody>
          <a:bodyPr wrap="square" rtlCol="0">
            <a:spAutoFit/>
          </a:bodyPr>
          <a:lstStyle/>
          <a:p>
            <a:pPr algn="ctr"/>
            <a:r>
              <a:rPr lang="zh-CN" altLang="en-US" sz="6000" b="1" dirty="0">
                <a:solidFill>
                  <a:schemeClr val="bg1"/>
                </a:solidFill>
                <a:latin typeface="Times New Roman" panose="02020603050405020304" charset="0"/>
                <a:ea typeface="思源黑体" panose="020B0400000000000000" pitchFamily="34" charset="-122"/>
              </a:rPr>
              <a:t>谢谢大家</a:t>
            </a:r>
          </a:p>
        </p:txBody>
      </p:sp>
      <p:sp>
        <p:nvSpPr>
          <p:cNvPr id="13" name="文本框 12"/>
          <p:cNvSpPr txBox="1"/>
          <p:nvPr/>
        </p:nvSpPr>
        <p:spPr>
          <a:xfrm>
            <a:off x="3281680" y="3793490"/>
            <a:ext cx="5629275" cy="460375"/>
          </a:xfrm>
          <a:prstGeom prst="rect">
            <a:avLst/>
          </a:prstGeom>
          <a:noFill/>
        </p:spPr>
        <p:txBody>
          <a:bodyPr wrap="square" rtlCol="0">
            <a:spAutoFit/>
          </a:bodyPr>
          <a:lstStyle/>
          <a:p>
            <a:r>
              <a:rPr lang="en-US" altLang="zh-CN" sz="2400" dirty="0">
                <a:solidFill>
                  <a:schemeClr val="bg1"/>
                </a:solidFill>
                <a:latin typeface="Times New Roman" panose="02020603050405020304" charset="0"/>
                <a:ea typeface="思源黑体" panose="020B0400000000000000" pitchFamily="34" charset="-122"/>
                <a:cs typeface="Times New Roman" panose="02020603050405020304" charset="0"/>
              </a:rPr>
              <a:t>Thank you for your criticism and correction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438604" y="1124594"/>
                <a:ext cx="11043479" cy="4137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光学轨道角动量（</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OAM</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）：光束具有螺旋型相位分布（</a:t>
                </a:r>
                <a14:m>
                  <m:oMath xmlns:m="http://schemas.openxmlformats.org/officeDocument/2006/math">
                    <m:sSup>
                      <m:sSupPr>
                        <m:ctrlPr>
                          <a:rPr kumimoji="0" lang="zh-CN"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m:rPr>
                            <m:sty m:val="p"/>
                          </m:rP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宋体" panose="02010600030101010101" pitchFamily="2" charset="-122"/>
                            <a:cs typeface="Times New Roman" panose="02020603050405020304" pitchFamily="18" charset="0"/>
                          </a:rPr>
                          <m:t>e</m:t>
                        </m:r>
                      </m:e>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宋体" panose="02010600030101010101" pitchFamily="2" charset="-122"/>
                            <a:cs typeface="Times New Roman" panose="02020603050405020304" pitchFamily="18" charset="0"/>
                          </a:rPr>
                          <m:t>𝑖𝑙</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宋体" panose="02010600030101010101" pitchFamily="2" charset="-122"/>
                            <a:cs typeface="Times New Roman" panose="02020603050405020304" pitchFamily="18" charset="0"/>
                          </a:rPr>
                          <m:t>𝜃</m:t>
                        </m:r>
                      </m:sup>
                    </m:sSup>
                  </m:oMath>
                </a14:m>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）时，就会产生轨道角动量</a:t>
                </a:r>
              </a:p>
            </p:txBody>
          </p:sp>
        </mc:Choice>
        <mc:Fallback xmlns="">
          <p:sp>
            <p:nvSpPr>
              <p:cNvPr id="5" name="文本框 4"/>
              <p:cNvSpPr txBox="1">
                <a:spLocks noRot="1" noChangeAspect="1" noMove="1" noResize="1" noEditPoints="1" noAdjustHandles="1" noChangeArrowheads="1" noChangeShapeType="1" noTextEdit="1"/>
              </p:cNvSpPr>
              <p:nvPr/>
            </p:nvSpPr>
            <p:spPr>
              <a:xfrm>
                <a:off x="438604" y="1124594"/>
                <a:ext cx="11043479" cy="413703"/>
              </a:xfrm>
              <a:prstGeom prst="rect">
                <a:avLst/>
              </a:prstGeom>
              <a:blipFill>
                <a:blip r:embed="rId8"/>
                <a:stretch>
                  <a:fillRect l="-607" t="-7353" b="-22059"/>
                </a:stretch>
              </a:blipFill>
            </p:spPr>
            <p:txBody>
              <a:bodyPr/>
              <a:lstStyle/>
              <a:p>
                <a:r>
                  <a:rPr lang="zh-CN" altLang="en-US">
                    <a:noFill/>
                  </a:rPr>
                  <a:t> </a:t>
                </a:r>
              </a:p>
            </p:txBody>
          </p:sp>
        </mc:Fallback>
      </mc:AlternateContent>
      <p:pic>
        <p:nvPicPr>
          <p:cNvPr id="4" name="图片 3"/>
          <p:cNvPicPr>
            <a:picLocks noChangeAspect="1"/>
          </p:cNvPicPr>
          <p:nvPr/>
        </p:nvPicPr>
        <p:blipFill>
          <a:blip r:embed="rId9"/>
          <a:stretch>
            <a:fillRect/>
          </a:stretch>
        </p:blipFill>
        <p:spPr>
          <a:xfrm>
            <a:off x="591530" y="1975003"/>
            <a:ext cx="4356677" cy="3039156"/>
          </a:xfrm>
          <a:prstGeom prst="rect">
            <a:avLst/>
          </a:prstGeom>
        </p:spPr>
      </p:pic>
      <p:pic>
        <p:nvPicPr>
          <p:cNvPr id="7" name="图片 6"/>
          <p:cNvPicPr>
            <a:picLocks noChangeAspect="1"/>
          </p:cNvPicPr>
          <p:nvPr/>
        </p:nvPicPr>
        <p:blipFill>
          <a:blip r:embed="rId10"/>
          <a:stretch>
            <a:fillRect/>
          </a:stretch>
        </p:blipFill>
        <p:spPr>
          <a:xfrm>
            <a:off x="5320737" y="2304411"/>
            <a:ext cx="6621117" cy="2644199"/>
          </a:xfrm>
          <a:prstGeom prst="rect">
            <a:avLst/>
          </a:prstGeom>
        </p:spPr>
      </p:pic>
      <p:sp>
        <p:nvSpPr>
          <p:cNvPr id="6" name="文本框 5">
            <a:extLst>
              <a:ext uri="{FF2B5EF4-FFF2-40B4-BE49-F238E27FC236}">
                <a16:creationId xmlns:a16="http://schemas.microsoft.com/office/drawing/2014/main" id="{C564440E-2AE9-C7C7-9169-0D2153B3559E}"/>
              </a:ext>
            </a:extLst>
          </p:cNvPr>
          <p:cNvSpPr txBox="1"/>
          <p:nvPr/>
        </p:nvSpPr>
        <p:spPr>
          <a:xfrm>
            <a:off x="670557" y="5450865"/>
            <a:ext cx="419862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i="1" dirty="0">
                <a:latin typeface="Arial" panose="020B0604020202020204" pitchFamily="34" charset="0"/>
                <a:cs typeface="Arial" panose="020B0604020202020204" pitchFamily="34" charset="0"/>
              </a:rPr>
              <a:t>Nature Photonics, 2015, 9(12): 796-808.</a:t>
            </a:r>
            <a:endParaRPr lang="zh-CN" altLang="en-US" sz="1600" i="1"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C4F63B4A-E197-2BB7-CD1F-A1070F238FED}"/>
              </a:ext>
            </a:extLst>
          </p:cNvPr>
          <p:cNvSpPr txBox="1"/>
          <p:nvPr/>
        </p:nvSpPr>
        <p:spPr>
          <a:xfrm>
            <a:off x="6725466" y="4907549"/>
            <a:ext cx="42236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黑体" panose="02010609060101010101" pitchFamily="49" charset="-122"/>
                <a:ea typeface="黑体" panose="02010609060101010101" pitchFamily="49" charset="-122"/>
              </a:rPr>
              <a:t>涡旋光束相位及光场分布</a:t>
            </a:r>
          </a:p>
        </p:txBody>
      </p:sp>
      <p:sp>
        <p:nvSpPr>
          <p:cNvPr id="8" name="Title 1">
            <a:extLst>
              <a:ext uri="{FF2B5EF4-FFF2-40B4-BE49-F238E27FC236}">
                <a16:creationId xmlns:a16="http://schemas.microsoft.com/office/drawing/2014/main" id="{701650A9-FEAE-CF80-453F-047EDFB987DA}"/>
              </a:ext>
            </a:extLst>
          </p:cNvPr>
          <p:cNvSpPr txBox="1"/>
          <p:nvPr>
            <p:custDataLst>
              <p:tags r:id="rId4"/>
            </p:custDataLst>
          </p:nvPr>
        </p:nvSpPr>
        <p:spPr>
          <a:xfrm>
            <a:off x="670559" y="254000"/>
            <a:ext cx="5079188"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1.1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轨道角动量的定义与性质</a:t>
            </a:r>
          </a:p>
        </p:txBody>
      </p:sp>
      <p:sp>
        <p:nvSpPr>
          <p:cNvPr id="10" name="灯片编号占位符 5">
            <a:extLst>
              <a:ext uri="{FF2B5EF4-FFF2-40B4-BE49-F238E27FC236}">
                <a16:creationId xmlns:a16="http://schemas.microsoft.com/office/drawing/2014/main" id="{E59C4736-C1C4-7731-599B-662F43D6528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4</a:t>
            </a:fld>
            <a:endParaRPr lang="zh-CN" altLang="en-US">
              <a:solidFill>
                <a:srgbClr val="000000">
                  <a:tint val="75000"/>
                </a:srgbClr>
              </a:solidFill>
              <a:latin typeface="Arial"/>
              <a:ea typeface="微软雅黑"/>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p:sp>
        <p:nvSpPr>
          <p:cNvPr id="9" name="文本框 8"/>
          <p:cNvSpPr txBox="1"/>
          <p:nvPr/>
        </p:nvSpPr>
        <p:spPr>
          <a:xfrm>
            <a:off x="118181" y="1389169"/>
            <a:ext cx="5774034" cy="828945"/>
          </a:xfrm>
          <a:prstGeom prst="rect">
            <a:avLst/>
          </a:prstGeom>
          <a:noFill/>
        </p:spPr>
        <p:txBody>
          <a:bodyPr wrap="square" rtlCol="0">
            <a:spAutoFit/>
          </a:bodyPr>
          <a:lstStyle/>
          <a:p>
            <a:pPr marR="0" lvl="0" algn="l" defTabSz="914400" rtl="0" eaLnBrk="1" fontAlgn="auto" latinLnBrk="0" hangingPunct="1">
              <a:lnSpc>
                <a:spcPct val="125000"/>
              </a:lnSpc>
              <a:spcBef>
                <a:spcPts val="0"/>
              </a:spcBef>
              <a:spcAft>
                <a:spcPts val="0"/>
              </a:spcAft>
              <a:buClrTx/>
              <a:buSzTx/>
              <a:tabLst/>
              <a:defRPr/>
            </a:pPr>
            <a:r>
              <a:rPr lang="en-US" altLang="zh-CN" sz="2000" dirty="0">
                <a:solidFill>
                  <a:srgbClr val="000000"/>
                </a:solidFill>
                <a:latin typeface="黑体" panose="02010609060101010101" pitchFamily="49" charset="-122"/>
                <a:ea typeface="黑体" panose="02010609060101010101" pitchFamily="49" charset="-122"/>
              </a:rPr>
              <a:t>1.</a:t>
            </a:r>
            <a:r>
              <a:rPr lang="zh-CN" altLang="en-US" sz="2000" b="1" dirty="0">
                <a:solidFill>
                  <a:srgbClr val="000000"/>
                </a:solidFill>
                <a:latin typeface="黑体" panose="02010609060101010101" pitchFamily="49" charset="-122"/>
                <a:ea typeface="黑体" panose="02010609060101010101" pitchFamily="49" charset="-122"/>
              </a:rPr>
              <a:t>螺旋相位板法</a:t>
            </a:r>
            <a:r>
              <a:rPr lang="zh-CN" altLang="en-US" sz="2000" dirty="0">
                <a:solidFill>
                  <a:srgbClr val="000000"/>
                </a:solidFill>
                <a:latin typeface="黑体" panose="02010609060101010101" pitchFamily="49" charset="-122"/>
                <a:ea typeface="黑体" panose="02010609060101010101" pitchFamily="49" charset="-122"/>
              </a:rPr>
              <a:t>：利用光学元件厚度随方向角的变化来产生涡旋相位，相位板厚度：</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h=lλθ/[2π(n-1)]</a:t>
            </a:r>
            <a:endParaRPr kumimoji="0" lang="en-US" altLang="zh-CN" b="0" i="0" u="none" strike="noStrike" kern="1200" cap="none" spc="0" normalizeH="0" baseline="0" noProof="0" dirty="0">
              <a:ln>
                <a:noFill/>
              </a:ln>
              <a:solidFill>
                <a:srgbClr val="000000"/>
              </a:solidFill>
              <a:effectLst/>
              <a:uLnTx/>
              <a:uFillTx/>
              <a:latin typeface="等线"/>
              <a:ea typeface="思源黑体"/>
              <a:cs typeface="+mn-cs"/>
            </a:endParaRPr>
          </a:p>
        </p:txBody>
      </p:sp>
      <p:sp>
        <p:nvSpPr>
          <p:cNvPr id="14" name="文本框 13"/>
          <p:cNvSpPr txBox="1"/>
          <p:nvPr/>
        </p:nvSpPr>
        <p:spPr>
          <a:xfrm>
            <a:off x="6122168" y="1385960"/>
            <a:ext cx="5985035" cy="424155"/>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000" dirty="0">
                <a:solidFill>
                  <a:srgbClr val="000000"/>
                </a:solidFill>
                <a:latin typeface="黑体" panose="02010609060101010101" pitchFamily="49" charset="-122"/>
                <a:ea typeface="黑体" panose="02010609060101010101" pitchFamily="49" charset="-122"/>
              </a:rPr>
              <a:t>2.</a:t>
            </a:r>
            <a:r>
              <a:rPr lang="zh-CN" altLang="en-US" sz="2000" b="1" dirty="0">
                <a:solidFill>
                  <a:srgbClr val="000000"/>
                </a:solidFill>
                <a:latin typeface="黑体" panose="02010609060101010101" pitchFamily="49" charset="-122"/>
                <a:ea typeface="黑体" panose="02010609060101010101" pitchFamily="49" charset="-122"/>
              </a:rPr>
              <a:t>模式转换</a:t>
            </a:r>
            <a:r>
              <a:rPr lang="zh-CN" altLang="en-US" sz="2000" dirty="0">
                <a:solidFill>
                  <a:srgbClr val="000000"/>
                </a:solidFill>
                <a:latin typeface="黑体" panose="02010609060101010101" pitchFamily="49" charset="-122"/>
                <a:ea typeface="黑体" panose="02010609060101010101" pitchFamily="49" charset="-122"/>
              </a:rPr>
              <a:t>：通过改变光的传播模式和结构实现</a:t>
            </a:r>
            <a:r>
              <a:rPr lang="en-US" altLang="zh-CN" sz="2000" dirty="0">
                <a:solidFill>
                  <a:srgbClr val="000000"/>
                </a:solidFill>
                <a:latin typeface="黑体" panose="02010609060101010101" pitchFamily="49" charset="-122"/>
                <a:ea typeface="黑体" panose="02010609060101010101" pitchFamily="49" charset="-122"/>
              </a:rPr>
              <a:t>OAM</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 name="文本框 1"/>
          <p:cNvSpPr txBox="1"/>
          <p:nvPr/>
        </p:nvSpPr>
        <p:spPr>
          <a:xfrm>
            <a:off x="6811914" y="5110187"/>
            <a:ext cx="4826000" cy="33855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i="1" dirty="0">
                <a:latin typeface="Arial" panose="020B0604020202020204" pitchFamily="34" charset="0"/>
                <a:cs typeface="Arial" panose="020B0604020202020204" pitchFamily="34" charset="0"/>
              </a:rPr>
              <a:t>Physics Today, 2004,</a:t>
            </a:r>
            <a:r>
              <a:rPr lang="en-US" altLang="zh-CN" sz="1600" i="1" dirty="0">
                <a:latin typeface="Arial" panose="020B0604020202020204" pitchFamily="34" charset="0"/>
                <a:cs typeface="Arial" panose="020B0604020202020204" pitchFamily="34" charset="0"/>
              </a:rPr>
              <a:t> </a:t>
            </a:r>
            <a:r>
              <a:rPr lang="zh-CN" altLang="en-US" sz="1600" i="1" dirty="0">
                <a:latin typeface="Arial" panose="020B0604020202020204" pitchFamily="34" charset="0"/>
                <a:cs typeface="Arial" panose="020B0604020202020204" pitchFamily="34" charset="0"/>
              </a:rPr>
              <a:t>57(5): 35-40.</a:t>
            </a:r>
          </a:p>
        </p:txBody>
      </p:sp>
      <p:sp>
        <p:nvSpPr>
          <p:cNvPr id="10" name="文本框 9">
            <a:extLst>
              <a:ext uri="{FF2B5EF4-FFF2-40B4-BE49-F238E27FC236}">
                <a16:creationId xmlns:a16="http://schemas.microsoft.com/office/drawing/2014/main" id="{DE32D32F-D2FD-85CF-49F1-39F5F74B2BC6}"/>
              </a:ext>
            </a:extLst>
          </p:cNvPr>
          <p:cNvSpPr txBox="1"/>
          <p:nvPr/>
        </p:nvSpPr>
        <p:spPr>
          <a:xfrm>
            <a:off x="618521" y="5110187"/>
            <a:ext cx="527369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latin typeface="Arial" panose="020B0604020202020204" pitchFamily="34" charset="0"/>
                <a:cs typeface="Arial" panose="020B0604020202020204" pitchFamily="34" charset="0"/>
              </a:rPr>
              <a:t>Advances in Optics and Photonics, 2011, 3(2): 161-204.</a:t>
            </a:r>
            <a:endParaRPr lang="zh-CN" altLang="en-US" sz="1600" i="1" dirty="0">
              <a:latin typeface="Arial" panose="020B0604020202020204" pitchFamily="34" charset="0"/>
              <a:cs typeface="Arial" panose="020B0604020202020204" pitchFamily="34" charset="0"/>
            </a:endParaRPr>
          </a:p>
        </p:txBody>
      </p:sp>
      <p:grpSp>
        <p:nvGrpSpPr>
          <p:cNvPr id="11" name="组合 10">
            <a:extLst>
              <a:ext uri="{FF2B5EF4-FFF2-40B4-BE49-F238E27FC236}">
                <a16:creationId xmlns:a16="http://schemas.microsoft.com/office/drawing/2014/main" id="{B0B3725B-15BD-147D-4309-61080554951E}"/>
              </a:ext>
            </a:extLst>
          </p:cNvPr>
          <p:cNvGrpSpPr/>
          <p:nvPr/>
        </p:nvGrpSpPr>
        <p:grpSpPr>
          <a:xfrm>
            <a:off x="164142" y="2776856"/>
            <a:ext cx="5885969" cy="2104601"/>
            <a:chOff x="306533" y="2709950"/>
            <a:chExt cx="5885969" cy="2104601"/>
          </a:xfrm>
        </p:grpSpPr>
        <p:pic>
          <p:nvPicPr>
            <p:cNvPr id="5" name="图片 4">
              <a:extLst>
                <a:ext uri="{FF2B5EF4-FFF2-40B4-BE49-F238E27FC236}">
                  <a16:creationId xmlns:a16="http://schemas.microsoft.com/office/drawing/2014/main" id="{43334075-AAFE-8D8F-5618-55CF1A99E92D}"/>
                </a:ext>
              </a:extLst>
            </p:cNvPr>
            <p:cNvPicPr>
              <a:picLocks noChangeAspect="1"/>
            </p:cNvPicPr>
            <p:nvPr/>
          </p:nvPicPr>
          <p:blipFill rotWithShape="1">
            <a:blip r:embed="rId8"/>
            <a:srcRect b="24140"/>
            <a:stretch/>
          </p:blipFill>
          <p:spPr>
            <a:xfrm>
              <a:off x="306533" y="2709950"/>
              <a:ext cx="5885969" cy="1724093"/>
            </a:xfrm>
            <a:prstGeom prst="rect">
              <a:avLst/>
            </a:prstGeom>
          </p:spPr>
        </p:pic>
        <p:sp>
          <p:nvSpPr>
            <p:cNvPr id="4" name="文本框 3">
              <a:extLst>
                <a:ext uri="{FF2B5EF4-FFF2-40B4-BE49-F238E27FC236}">
                  <a16:creationId xmlns:a16="http://schemas.microsoft.com/office/drawing/2014/main" id="{3B147AE9-EC5B-EF58-5C3E-4C8DE6C43CDE}"/>
                </a:ext>
              </a:extLst>
            </p:cNvPr>
            <p:cNvSpPr txBox="1"/>
            <p:nvPr/>
          </p:nvSpPr>
          <p:spPr>
            <a:xfrm>
              <a:off x="1553721" y="4475997"/>
              <a:ext cx="33915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黑体" panose="02010609060101010101" pitchFamily="49" charset="-122"/>
                  <a:ea typeface="黑体" panose="02010609060101010101" pitchFamily="49" charset="-122"/>
                </a:rPr>
                <a:t>利用螺旋相位板产生</a:t>
              </a:r>
              <a:r>
                <a:rPr lang="en-US" altLang="zh-CN" sz="1600" dirty="0">
                  <a:solidFill>
                    <a:srgbClr val="000000"/>
                  </a:solidFill>
                  <a:latin typeface="黑体" panose="02010609060101010101" pitchFamily="49" charset="-122"/>
                  <a:ea typeface="黑体" panose="02010609060101010101" pitchFamily="49" charset="-122"/>
                </a:rPr>
                <a:t>OAM</a:t>
              </a:r>
              <a:r>
                <a:rPr lang="zh-CN" altLang="en-US" sz="1600" dirty="0">
                  <a:solidFill>
                    <a:srgbClr val="000000"/>
                  </a:solidFill>
                  <a:latin typeface="黑体" panose="02010609060101010101" pitchFamily="49" charset="-122"/>
                  <a:ea typeface="黑体" panose="02010609060101010101" pitchFamily="49" charset="-122"/>
                </a:rPr>
                <a:t>光</a:t>
              </a:r>
            </a:p>
          </p:txBody>
        </p:sp>
      </p:grpSp>
      <p:grpSp>
        <p:nvGrpSpPr>
          <p:cNvPr id="12" name="组合 11">
            <a:extLst>
              <a:ext uri="{FF2B5EF4-FFF2-40B4-BE49-F238E27FC236}">
                <a16:creationId xmlns:a16="http://schemas.microsoft.com/office/drawing/2014/main" id="{91F576D1-4140-0626-AA64-2171784C507D}"/>
              </a:ext>
            </a:extLst>
          </p:cNvPr>
          <p:cNvGrpSpPr/>
          <p:nvPr/>
        </p:nvGrpSpPr>
        <p:grpSpPr>
          <a:xfrm>
            <a:off x="6136146" y="2194836"/>
            <a:ext cx="5872931" cy="2855898"/>
            <a:chOff x="6128711" y="2709950"/>
            <a:chExt cx="5872931" cy="2855898"/>
          </a:xfrm>
        </p:grpSpPr>
        <p:pic>
          <p:nvPicPr>
            <p:cNvPr id="8" name="图片 7"/>
            <p:cNvPicPr>
              <a:picLocks noChangeAspect="1"/>
            </p:cNvPicPr>
            <p:nvPr/>
          </p:nvPicPr>
          <p:blipFill rotWithShape="1">
            <a:blip r:embed="rId9"/>
            <a:srcRect l="3474" t="-1" b="18269"/>
            <a:stretch/>
          </p:blipFill>
          <p:spPr>
            <a:xfrm>
              <a:off x="6128711" y="2709950"/>
              <a:ext cx="5872931" cy="2517997"/>
            </a:xfrm>
            <a:prstGeom prst="rect">
              <a:avLst/>
            </a:prstGeom>
          </p:spPr>
        </p:pic>
        <p:sp>
          <p:nvSpPr>
            <p:cNvPr id="7" name="文本框 6">
              <a:extLst>
                <a:ext uri="{FF2B5EF4-FFF2-40B4-BE49-F238E27FC236}">
                  <a16:creationId xmlns:a16="http://schemas.microsoft.com/office/drawing/2014/main" id="{9327F28B-DE86-19E0-5050-636F58C321F4}"/>
                </a:ext>
              </a:extLst>
            </p:cNvPr>
            <p:cNvSpPr txBox="1"/>
            <p:nvPr/>
          </p:nvSpPr>
          <p:spPr>
            <a:xfrm>
              <a:off x="7445482" y="5227294"/>
              <a:ext cx="354399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黑体" panose="02010609060101010101" pitchFamily="49" charset="-122"/>
                  <a:ea typeface="黑体" panose="02010609060101010101" pitchFamily="49" charset="-122"/>
                </a:rPr>
                <a:t>利用模式转换产生</a:t>
              </a:r>
              <a:r>
                <a:rPr lang="en-US" altLang="zh-CN" sz="1600" dirty="0">
                  <a:solidFill>
                    <a:srgbClr val="000000"/>
                  </a:solidFill>
                  <a:latin typeface="黑体" panose="02010609060101010101" pitchFamily="49" charset="-122"/>
                  <a:ea typeface="黑体" panose="02010609060101010101" pitchFamily="49" charset="-122"/>
                </a:rPr>
                <a:t>OAM</a:t>
              </a:r>
              <a:r>
                <a:rPr lang="zh-CN" altLang="en-US" sz="1600" dirty="0">
                  <a:solidFill>
                    <a:srgbClr val="000000"/>
                  </a:solidFill>
                  <a:latin typeface="黑体" panose="02010609060101010101" pitchFamily="49" charset="-122"/>
                  <a:ea typeface="黑体" panose="02010609060101010101" pitchFamily="49" charset="-122"/>
                </a:rPr>
                <a:t>光</a:t>
              </a:r>
            </a:p>
          </p:txBody>
        </p:sp>
      </p:grpSp>
      <p:sp>
        <p:nvSpPr>
          <p:cNvPr id="6" name="Title 1">
            <a:extLst>
              <a:ext uri="{FF2B5EF4-FFF2-40B4-BE49-F238E27FC236}">
                <a16:creationId xmlns:a16="http://schemas.microsoft.com/office/drawing/2014/main" id="{5062FFD0-915D-9C3F-9900-FFD35A92DF9E}"/>
              </a:ext>
            </a:extLst>
          </p:cNvPr>
          <p:cNvSpPr txBox="1"/>
          <p:nvPr>
            <p:custDataLst>
              <p:tags r:id="rId4"/>
            </p:custDataLst>
          </p:nvPr>
        </p:nvSpPr>
        <p:spPr>
          <a:xfrm>
            <a:off x="670559" y="254000"/>
            <a:ext cx="3401907"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1.2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产生方法</a:t>
            </a:r>
          </a:p>
        </p:txBody>
      </p:sp>
      <p:sp>
        <p:nvSpPr>
          <p:cNvPr id="15" name="灯片编号占位符 5">
            <a:extLst>
              <a:ext uri="{FF2B5EF4-FFF2-40B4-BE49-F238E27FC236}">
                <a16:creationId xmlns:a16="http://schemas.microsoft.com/office/drawing/2014/main" id="{F3CD3FB4-D617-AA9A-04CA-B93B68C8389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5</a:t>
            </a:fld>
            <a:endParaRPr lang="zh-CN" altLang="en-US">
              <a:solidFill>
                <a:srgbClr val="000000">
                  <a:tint val="75000"/>
                </a:srgbClr>
              </a:solidFill>
              <a:latin typeface="Arial"/>
              <a:ea typeface="微软雅黑"/>
            </a:endParaRPr>
          </a:p>
        </p:txBody>
      </p:sp>
      <p:cxnSp>
        <p:nvCxnSpPr>
          <p:cNvPr id="16" name="直接连接符 15">
            <a:extLst>
              <a:ext uri="{FF2B5EF4-FFF2-40B4-BE49-F238E27FC236}">
                <a16:creationId xmlns:a16="http://schemas.microsoft.com/office/drawing/2014/main" id="{8EF8EB2D-8793-E92A-7DE6-EE6C2B0B95D1}"/>
              </a:ext>
            </a:extLst>
          </p:cNvPr>
          <p:cNvCxnSpPr>
            <a:cxnSpLocks/>
          </p:cNvCxnSpPr>
          <p:nvPr/>
        </p:nvCxnSpPr>
        <p:spPr>
          <a:xfrm>
            <a:off x="6069833" y="995700"/>
            <a:ext cx="0" cy="525594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7"/>
          <a:srcRect/>
          <a:stretch>
            <a:fillRect/>
          </a:stretch>
        </p:blipFill>
        <p:spPr>
          <a:xfrm>
            <a:off x="8837295" y="191770"/>
            <a:ext cx="2995295" cy="628015"/>
          </a:xfrm>
          <a:prstGeom prst="rect">
            <a:avLst/>
          </a:prstGeom>
        </p:spPr>
      </p:pic>
      <p:sp>
        <p:nvSpPr>
          <p:cNvPr id="10" name="文本框 9"/>
          <p:cNvSpPr txBox="1"/>
          <p:nvPr/>
        </p:nvSpPr>
        <p:spPr>
          <a:xfrm>
            <a:off x="254404" y="1279730"/>
            <a:ext cx="5691274" cy="80887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000" dirty="0">
                <a:solidFill>
                  <a:srgbClr val="000000"/>
                </a:solidFill>
                <a:latin typeface="黑体" panose="02010609060101010101" pitchFamily="49" charset="-122"/>
                <a:ea typeface="黑体" panose="02010609060101010101" pitchFamily="49" charset="-122"/>
              </a:rPr>
              <a:t>1.</a:t>
            </a:r>
            <a:r>
              <a:rPr lang="zh-CN" altLang="en-US" sz="2000" b="1" dirty="0">
                <a:solidFill>
                  <a:srgbClr val="000000"/>
                </a:solidFill>
                <a:latin typeface="黑体" panose="02010609060101010101" pitchFamily="49" charset="-122"/>
                <a:ea typeface="黑体" panose="02010609060101010101" pitchFamily="49" charset="-122"/>
              </a:rPr>
              <a:t>干涉法</a:t>
            </a:r>
            <a:r>
              <a:rPr lang="zh-CN" altLang="en-US" sz="2000" dirty="0">
                <a:solidFill>
                  <a:srgbClr val="000000"/>
                </a:solidFill>
                <a:latin typeface="黑体" panose="02010609060101010101" pitchFamily="49" charset="-122"/>
                <a:ea typeface="黑体" panose="02010609060101010101" pitchFamily="49" charset="-122"/>
              </a:rPr>
              <a:t>：通过干涉图的特征分布来判断入射光的</a:t>
            </a:r>
            <a:r>
              <a:rPr lang="en-US" altLang="zh-CN" sz="2000" dirty="0">
                <a:solidFill>
                  <a:srgbClr val="000000"/>
                </a:solidFill>
                <a:latin typeface="黑体" panose="02010609060101010101" pitchFamily="49" charset="-122"/>
                <a:ea typeface="黑体" panose="02010609060101010101" pitchFamily="49" charset="-122"/>
              </a:rPr>
              <a:t>OAM</a:t>
            </a:r>
            <a:r>
              <a:rPr lang="zh-CN" altLang="en-US" sz="2000" dirty="0">
                <a:solidFill>
                  <a:srgbClr val="000000"/>
                </a:solidFill>
                <a:latin typeface="黑体" panose="02010609060101010101" pitchFamily="49" charset="-122"/>
                <a:ea typeface="黑体" panose="02010609060101010101" pitchFamily="49" charset="-122"/>
              </a:rPr>
              <a:t>模式</a:t>
            </a:r>
          </a:p>
        </p:txBody>
      </p:sp>
      <p:sp>
        <p:nvSpPr>
          <p:cNvPr id="11" name="文本框 10"/>
          <p:cNvSpPr txBox="1"/>
          <p:nvPr/>
        </p:nvSpPr>
        <p:spPr>
          <a:xfrm>
            <a:off x="6317523" y="1279730"/>
            <a:ext cx="5148497" cy="80887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000" dirty="0">
                <a:solidFill>
                  <a:srgbClr val="000000"/>
                </a:solidFill>
                <a:latin typeface="黑体" panose="02010609060101010101" pitchFamily="49" charset="-122"/>
                <a:ea typeface="黑体" panose="02010609060101010101" pitchFamily="49" charset="-122"/>
              </a:rPr>
              <a:t>2.</a:t>
            </a:r>
            <a:r>
              <a:rPr lang="zh-CN" altLang="en-US" sz="2000" b="1" dirty="0">
                <a:solidFill>
                  <a:srgbClr val="000000"/>
                </a:solidFill>
                <a:latin typeface="黑体" panose="02010609060101010101" pitchFamily="49" charset="-122"/>
                <a:ea typeface="黑体" panose="02010609060101010101" pitchFamily="49" charset="-122"/>
              </a:rPr>
              <a:t>衍射光学元件法</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经过特定衍射光学元件后的衍射场特征来判定。</a:t>
            </a:r>
          </a:p>
        </p:txBody>
      </p:sp>
      <p:grpSp>
        <p:nvGrpSpPr>
          <p:cNvPr id="12" name="组合 11">
            <a:extLst>
              <a:ext uri="{FF2B5EF4-FFF2-40B4-BE49-F238E27FC236}">
                <a16:creationId xmlns:a16="http://schemas.microsoft.com/office/drawing/2014/main" id="{F59BD441-5B24-2D48-02A1-E55BC8B07480}"/>
              </a:ext>
            </a:extLst>
          </p:cNvPr>
          <p:cNvGrpSpPr/>
          <p:nvPr/>
        </p:nvGrpSpPr>
        <p:grpSpPr>
          <a:xfrm>
            <a:off x="361951" y="2564598"/>
            <a:ext cx="5583727" cy="2369706"/>
            <a:chOff x="361951" y="2917026"/>
            <a:chExt cx="5583727" cy="2369706"/>
          </a:xfrm>
        </p:grpSpPr>
        <p:pic>
          <p:nvPicPr>
            <p:cNvPr id="5" name="图片 4"/>
            <p:cNvPicPr>
              <a:picLocks noChangeAspect="1"/>
            </p:cNvPicPr>
            <p:nvPr/>
          </p:nvPicPr>
          <p:blipFill rotWithShape="1">
            <a:blip r:embed="rId8"/>
            <a:srcRect l="4982" r="239" b="23357"/>
            <a:stretch/>
          </p:blipFill>
          <p:spPr>
            <a:xfrm>
              <a:off x="361951" y="2917026"/>
              <a:ext cx="5583727" cy="1994007"/>
            </a:xfrm>
            <a:prstGeom prst="rect">
              <a:avLst/>
            </a:prstGeom>
          </p:spPr>
        </p:pic>
        <p:sp>
          <p:nvSpPr>
            <p:cNvPr id="4" name="文本框 3">
              <a:extLst>
                <a:ext uri="{FF2B5EF4-FFF2-40B4-BE49-F238E27FC236}">
                  <a16:creationId xmlns:a16="http://schemas.microsoft.com/office/drawing/2014/main" id="{CC237888-9957-8E78-07DC-EF80F154479C}"/>
                </a:ext>
              </a:extLst>
            </p:cNvPr>
            <p:cNvSpPr txBox="1"/>
            <p:nvPr/>
          </p:nvSpPr>
          <p:spPr>
            <a:xfrm>
              <a:off x="1402599" y="4948178"/>
              <a:ext cx="35024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黑体" panose="02010609060101010101" pitchFamily="49" charset="-122"/>
                  <a:ea typeface="黑体" panose="02010609060101010101" pitchFamily="49" charset="-122"/>
                </a:rPr>
                <a:t>利用干涉法测量</a:t>
              </a:r>
              <a:r>
                <a:rPr lang="en-US" altLang="zh-CN" sz="1600" dirty="0">
                  <a:solidFill>
                    <a:srgbClr val="000000"/>
                  </a:solidFill>
                  <a:latin typeface="黑体" panose="02010609060101010101" pitchFamily="49" charset="-122"/>
                  <a:ea typeface="黑体" panose="02010609060101010101" pitchFamily="49" charset="-122"/>
                </a:rPr>
                <a:t>OAM</a:t>
              </a:r>
              <a:r>
                <a:rPr lang="zh-CN" altLang="en-US" sz="1600" dirty="0">
                  <a:solidFill>
                    <a:srgbClr val="000000"/>
                  </a:solidFill>
                  <a:latin typeface="黑体" panose="02010609060101010101" pitchFamily="49" charset="-122"/>
                  <a:ea typeface="黑体" panose="02010609060101010101" pitchFamily="49" charset="-122"/>
                </a:rPr>
                <a:t>光</a:t>
              </a:r>
            </a:p>
          </p:txBody>
        </p:sp>
      </p:grpSp>
      <p:grpSp>
        <p:nvGrpSpPr>
          <p:cNvPr id="13" name="组合 12">
            <a:extLst>
              <a:ext uri="{FF2B5EF4-FFF2-40B4-BE49-F238E27FC236}">
                <a16:creationId xmlns:a16="http://schemas.microsoft.com/office/drawing/2014/main" id="{0A6E5AC4-474C-02CE-841A-9508B53D99BA}"/>
              </a:ext>
            </a:extLst>
          </p:cNvPr>
          <p:cNvGrpSpPr/>
          <p:nvPr/>
        </p:nvGrpSpPr>
        <p:grpSpPr>
          <a:xfrm>
            <a:off x="6170341" y="2170771"/>
            <a:ext cx="5486400" cy="3452997"/>
            <a:chOff x="6170341" y="2170771"/>
            <a:chExt cx="5486400" cy="3452997"/>
          </a:xfrm>
        </p:grpSpPr>
        <p:pic>
          <p:nvPicPr>
            <p:cNvPr id="6" name="图片 5"/>
            <p:cNvPicPr>
              <a:picLocks noChangeAspect="1"/>
            </p:cNvPicPr>
            <p:nvPr/>
          </p:nvPicPr>
          <p:blipFill rotWithShape="1">
            <a:blip r:embed="rId9"/>
            <a:srcRect l="5639" r="4068" b="28319"/>
            <a:stretch/>
          </p:blipFill>
          <p:spPr>
            <a:xfrm>
              <a:off x="6170341" y="2170771"/>
              <a:ext cx="5486400" cy="3217525"/>
            </a:xfrm>
            <a:prstGeom prst="rect">
              <a:avLst/>
            </a:prstGeom>
          </p:spPr>
        </p:pic>
        <p:sp>
          <p:nvSpPr>
            <p:cNvPr id="7" name="文本框 6">
              <a:extLst>
                <a:ext uri="{FF2B5EF4-FFF2-40B4-BE49-F238E27FC236}">
                  <a16:creationId xmlns:a16="http://schemas.microsoft.com/office/drawing/2014/main" id="{5C4FA278-4223-6E9D-6F10-3CE413EE4195}"/>
                </a:ext>
              </a:extLst>
            </p:cNvPr>
            <p:cNvSpPr txBox="1"/>
            <p:nvPr/>
          </p:nvSpPr>
          <p:spPr>
            <a:xfrm>
              <a:off x="7162326" y="5285214"/>
              <a:ext cx="35024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0000"/>
                  </a:solidFill>
                  <a:latin typeface="黑体" panose="02010609060101010101" pitchFamily="49" charset="-122"/>
                  <a:ea typeface="黑体" panose="02010609060101010101" pitchFamily="49" charset="-122"/>
                </a:rPr>
                <a:t>利用衍射光学元件测量</a:t>
              </a:r>
              <a:r>
                <a:rPr lang="en-US" altLang="zh-CN" sz="1600" dirty="0">
                  <a:solidFill>
                    <a:srgbClr val="000000"/>
                  </a:solidFill>
                  <a:latin typeface="黑体" panose="02010609060101010101" pitchFamily="49" charset="-122"/>
                  <a:ea typeface="黑体" panose="02010609060101010101" pitchFamily="49" charset="-122"/>
                </a:rPr>
                <a:t>OAM</a:t>
              </a:r>
              <a:r>
                <a:rPr lang="zh-CN" altLang="en-US" sz="1600" dirty="0">
                  <a:solidFill>
                    <a:srgbClr val="000000"/>
                  </a:solidFill>
                  <a:latin typeface="黑体" panose="02010609060101010101" pitchFamily="49" charset="-122"/>
                  <a:ea typeface="黑体" panose="02010609060101010101" pitchFamily="49" charset="-122"/>
                </a:rPr>
                <a:t>光</a:t>
              </a:r>
            </a:p>
          </p:txBody>
        </p:sp>
      </p:grpSp>
      <p:sp>
        <p:nvSpPr>
          <p:cNvPr id="8" name="文本框 7">
            <a:extLst>
              <a:ext uri="{FF2B5EF4-FFF2-40B4-BE49-F238E27FC236}">
                <a16:creationId xmlns:a16="http://schemas.microsoft.com/office/drawing/2014/main" id="{30ECA62D-10DC-789E-34DC-91E9C9EB4236}"/>
              </a:ext>
            </a:extLst>
          </p:cNvPr>
          <p:cNvSpPr txBox="1"/>
          <p:nvPr/>
        </p:nvSpPr>
        <p:spPr>
          <a:xfrm>
            <a:off x="535045" y="5035868"/>
            <a:ext cx="51299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i="1" dirty="0">
                <a:latin typeface="Arial" panose="020B0604020202020204" pitchFamily="34" charset="0"/>
                <a:cs typeface="Arial" panose="020B0604020202020204" pitchFamily="34" charset="0"/>
              </a:rPr>
              <a:t>Physical Review Letters, 2002, 88(25): 257901</a:t>
            </a:r>
            <a:endParaRPr lang="zh-CN" altLang="en-US" sz="1600" i="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8E250A30-89A6-5987-3274-368FA708A272}"/>
              </a:ext>
            </a:extLst>
          </p:cNvPr>
          <p:cNvSpPr txBox="1"/>
          <p:nvPr/>
        </p:nvSpPr>
        <p:spPr>
          <a:xfrm>
            <a:off x="6272299" y="5736878"/>
            <a:ext cx="51299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i="1" dirty="0">
                <a:latin typeface="Arial" panose="020B0604020202020204" pitchFamily="34" charset="0"/>
                <a:cs typeface="Arial" panose="020B0604020202020204" pitchFamily="34" charset="0"/>
              </a:rPr>
              <a:t>Scientific Reports, 2017, 7(1): 1-9.</a:t>
            </a:r>
            <a:endParaRPr lang="zh-CN" altLang="en-US" sz="1600" i="1"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B950614-6C4B-9573-410C-E1978A7D1CC7}"/>
              </a:ext>
            </a:extLst>
          </p:cNvPr>
          <p:cNvSpPr txBox="1"/>
          <p:nvPr>
            <p:custDataLst>
              <p:tags r:id="rId4"/>
            </p:custDataLst>
          </p:nvPr>
        </p:nvSpPr>
        <p:spPr>
          <a:xfrm>
            <a:off x="670559" y="254000"/>
            <a:ext cx="3401907"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1.3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检测方法</a:t>
            </a:r>
          </a:p>
        </p:txBody>
      </p:sp>
      <p:sp>
        <p:nvSpPr>
          <p:cNvPr id="14" name="灯片编号占位符 5">
            <a:extLst>
              <a:ext uri="{FF2B5EF4-FFF2-40B4-BE49-F238E27FC236}">
                <a16:creationId xmlns:a16="http://schemas.microsoft.com/office/drawing/2014/main" id="{004C350A-F0C1-9B2B-B5FA-15A09B624E3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6</a:t>
            </a:fld>
            <a:endParaRPr lang="zh-CN" altLang="en-US">
              <a:solidFill>
                <a:srgbClr val="000000">
                  <a:tint val="75000"/>
                </a:srgbClr>
              </a:solidFill>
              <a:latin typeface="Arial"/>
              <a:ea typeface="微软雅黑"/>
            </a:endParaRPr>
          </a:p>
        </p:txBody>
      </p:sp>
      <p:cxnSp>
        <p:nvCxnSpPr>
          <p:cNvPr id="15" name="直接连接符 14">
            <a:extLst>
              <a:ext uri="{FF2B5EF4-FFF2-40B4-BE49-F238E27FC236}">
                <a16:creationId xmlns:a16="http://schemas.microsoft.com/office/drawing/2014/main" id="{791C136D-00A1-50D9-F5B3-69ADCB0068AC}"/>
              </a:ext>
            </a:extLst>
          </p:cNvPr>
          <p:cNvCxnSpPr>
            <a:cxnSpLocks/>
          </p:cNvCxnSpPr>
          <p:nvPr/>
        </p:nvCxnSpPr>
        <p:spPr>
          <a:xfrm>
            <a:off x="6069833" y="995700"/>
            <a:ext cx="0" cy="525594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8"/>
          <a:srcRect/>
          <a:stretch>
            <a:fillRect/>
          </a:stretch>
        </p:blipFill>
        <p:spPr>
          <a:xfrm>
            <a:off x="8837295" y="191770"/>
            <a:ext cx="2995295" cy="628015"/>
          </a:xfrm>
          <a:prstGeom prst="rect">
            <a:avLst/>
          </a:prstGeom>
        </p:spPr>
      </p:pic>
      <p:pic>
        <p:nvPicPr>
          <p:cNvPr id="6" name="图片 1"/>
          <p:cNvPicPr>
            <a:picLocks noChangeAspect="1"/>
          </p:cNvPicPr>
          <p:nvPr>
            <p:custDataLst>
              <p:tags r:id="rId4"/>
            </p:custDataLst>
          </p:nvPr>
        </p:nvPicPr>
        <p:blipFill rotWithShape="1">
          <a:blip r:embed="rId9"/>
          <a:srcRect l="57" t="207" r="1181" b="21190"/>
          <a:stretch/>
        </p:blipFill>
        <p:spPr>
          <a:xfrm>
            <a:off x="108425" y="1394962"/>
            <a:ext cx="7535307" cy="4349295"/>
          </a:xfrm>
          <a:prstGeom prst="rect">
            <a:avLst/>
          </a:prstGeom>
        </p:spPr>
      </p:pic>
      <p:sp>
        <p:nvSpPr>
          <p:cNvPr id="7" name="文本框 6"/>
          <p:cNvSpPr txBox="1"/>
          <p:nvPr/>
        </p:nvSpPr>
        <p:spPr>
          <a:xfrm>
            <a:off x="7748148" y="2194489"/>
            <a:ext cx="4084442" cy="2750240"/>
          </a:xfrm>
          <a:prstGeom prst="rect">
            <a:avLst/>
          </a:prstGeom>
          <a:noFill/>
        </p:spPr>
        <p:txBody>
          <a:bodyPr wrap="square" rtlCol="0">
            <a:spAutoFit/>
          </a:bodyPr>
          <a:lstStyle/>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lang="zh-CN" altLang="en-US" sz="2000" dirty="0">
                <a:solidFill>
                  <a:srgbClr val="000000"/>
                </a:solidFill>
                <a:latin typeface="黑体" panose="02010609060101010101" pitchFamily="49" charset="-122"/>
                <a:ea typeface="黑体" panose="02010609060101010101" pitchFamily="49" charset="-122"/>
                <a:sym typeface="+mn-ea"/>
              </a:rPr>
              <a:t>光束轨道角动量模式相互正交</a:t>
            </a:r>
            <a:endParaRPr lang="en-US" altLang="zh-CN" sz="2000" dirty="0">
              <a:solidFill>
                <a:srgbClr val="000000"/>
              </a:solidFill>
              <a:latin typeface="黑体" panose="02010609060101010101" pitchFamily="49" charset="-122"/>
              <a:ea typeface="黑体" panose="02010609060101010101" pitchFamily="49" charset="-122"/>
              <a:sym typeface="+mn-ea"/>
            </a:endParaRPr>
          </a:p>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lang="zh-CN" altLang="en-US" sz="2000" dirty="0">
                <a:solidFill>
                  <a:srgbClr val="000000"/>
                </a:solidFill>
                <a:latin typeface="黑体" panose="02010609060101010101" pitchFamily="49" charset="-122"/>
                <a:ea typeface="黑体" panose="02010609060101010101" pitchFamily="49" charset="-122"/>
                <a:sym typeface="+mn-ea"/>
              </a:rPr>
              <a:t>轨道角动量的取值可以为任意的整数</a:t>
            </a:r>
            <a:endParaRPr lang="en-US" altLang="zh-CN" sz="2000" dirty="0">
              <a:solidFill>
                <a:srgbClr val="000000"/>
              </a:solidFill>
              <a:latin typeface="黑体" panose="02010609060101010101" pitchFamily="49" charset="-122"/>
              <a:ea typeface="黑体" panose="02010609060101010101" pitchFamily="49" charset="-122"/>
              <a:sym typeface="+mn-ea"/>
            </a:endParaRPr>
          </a:p>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lang="zh-CN" altLang="en-US" sz="2000" dirty="0">
                <a:solidFill>
                  <a:srgbClr val="000000"/>
                </a:solidFill>
                <a:latin typeface="黑体" panose="02010609060101010101" pitchFamily="49" charset="-122"/>
                <a:ea typeface="黑体" panose="02010609060101010101" pitchFamily="49" charset="-122"/>
                <a:sym typeface="+mn-ea"/>
              </a:rPr>
              <a:t>可以提高通信系统的信道容量和通信速率</a:t>
            </a:r>
            <a:endParaRPr lang="en-US" altLang="zh-CN" sz="2000" dirty="0">
              <a:solidFill>
                <a:srgbClr val="000000"/>
              </a:solidFill>
              <a:latin typeface="黑体" panose="02010609060101010101" pitchFamily="49" charset="-122"/>
              <a:ea typeface="黑体" panose="02010609060101010101" pitchFamily="49" charset="-122"/>
              <a:sym typeface="+mn-ea"/>
            </a:endParaRPr>
          </a:p>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lang="zh-CN" altLang="en-US" sz="2000" dirty="0">
                <a:solidFill>
                  <a:srgbClr val="000000"/>
                </a:solidFill>
                <a:latin typeface="黑体" panose="02010609060101010101" pitchFamily="49" charset="-122"/>
                <a:ea typeface="黑体" panose="02010609060101010101" pitchFamily="49" charset="-122"/>
                <a:sym typeface="+mn-ea"/>
              </a:rPr>
              <a:t>基本原理是将不同</a:t>
            </a:r>
            <a:r>
              <a:rPr lang="en-US" altLang="zh-CN" sz="2000" dirty="0">
                <a:solidFill>
                  <a:srgbClr val="000000"/>
                </a:solidFill>
                <a:latin typeface="黑体" panose="02010609060101010101" pitchFamily="49" charset="-122"/>
                <a:ea typeface="黑体" panose="02010609060101010101" pitchFamily="49" charset="-122"/>
                <a:sym typeface="+mn-ea"/>
              </a:rPr>
              <a:t>OAM</a:t>
            </a:r>
            <a:r>
              <a:rPr lang="zh-CN" altLang="en-US" sz="2000" dirty="0">
                <a:solidFill>
                  <a:srgbClr val="000000"/>
                </a:solidFill>
                <a:latin typeface="黑体" panose="02010609060101010101" pitchFamily="49" charset="-122"/>
                <a:ea typeface="黑体" panose="02010609060101010101" pitchFamily="49" charset="-122"/>
                <a:sym typeface="+mn-ea"/>
              </a:rPr>
              <a:t>模式当作不同的信道</a:t>
            </a:r>
            <a:endParaRPr lang="en-US" altLang="zh-CN" sz="2000" dirty="0">
              <a:solidFill>
                <a:srgbClr val="000000"/>
              </a:solidFill>
              <a:latin typeface="黑体" panose="02010609060101010101" pitchFamily="49" charset="-122"/>
              <a:ea typeface="黑体" panose="02010609060101010101" pitchFamily="49" charset="-122"/>
              <a:sym typeface="+mn-ea"/>
            </a:endParaRPr>
          </a:p>
        </p:txBody>
      </p:sp>
      <p:sp>
        <p:nvSpPr>
          <p:cNvPr id="10" name="文本框 9">
            <a:extLst>
              <a:ext uri="{FF2B5EF4-FFF2-40B4-BE49-F238E27FC236}">
                <a16:creationId xmlns:a16="http://schemas.microsoft.com/office/drawing/2014/main" id="{61602739-4E64-6124-2248-850EA117F79E}"/>
              </a:ext>
            </a:extLst>
          </p:cNvPr>
          <p:cNvSpPr txBox="1"/>
          <p:nvPr/>
        </p:nvSpPr>
        <p:spPr>
          <a:xfrm>
            <a:off x="1343658" y="6082811"/>
            <a:ext cx="54576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i="1" dirty="0">
                <a:latin typeface="Arial" panose="020B0604020202020204" pitchFamily="34" charset="0"/>
                <a:cs typeface="Arial" panose="020B0604020202020204" pitchFamily="34" charset="0"/>
              </a:rPr>
              <a:t>Advances in Optics and Photonics, 2015, 7(1): 4952. </a:t>
            </a:r>
            <a:endParaRPr lang="zh-CN" altLang="en-US" sz="1600" i="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B945A07D-E7F0-9FBC-3AB4-686A3A914831}"/>
              </a:ext>
            </a:extLst>
          </p:cNvPr>
          <p:cNvSpPr txBox="1"/>
          <p:nvPr/>
        </p:nvSpPr>
        <p:spPr>
          <a:xfrm>
            <a:off x="1942327" y="5744257"/>
            <a:ext cx="426027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0000"/>
                </a:solidFill>
                <a:latin typeface="黑体" panose="02010609060101010101" pitchFamily="49" charset="-122"/>
                <a:ea typeface="黑体" panose="02010609060101010101" pitchFamily="49" charset="-122"/>
              </a:rPr>
              <a:t>OAM</a:t>
            </a:r>
            <a:r>
              <a:rPr lang="zh-CN" altLang="en-US" sz="1600" dirty="0">
                <a:solidFill>
                  <a:srgbClr val="000000"/>
                </a:solidFill>
                <a:latin typeface="黑体" panose="02010609060101010101" pitchFamily="49" charset="-122"/>
                <a:ea typeface="黑体" panose="02010609060101010101" pitchFamily="49" charset="-122"/>
              </a:rPr>
              <a:t>在通信方面的应用</a:t>
            </a:r>
          </a:p>
        </p:txBody>
      </p:sp>
      <p:sp>
        <p:nvSpPr>
          <p:cNvPr id="2" name="Title 1">
            <a:extLst>
              <a:ext uri="{FF2B5EF4-FFF2-40B4-BE49-F238E27FC236}">
                <a16:creationId xmlns:a16="http://schemas.microsoft.com/office/drawing/2014/main" id="{2E4B89A7-8F0F-29B8-DA85-B950D7B14154}"/>
              </a:ext>
            </a:extLst>
          </p:cNvPr>
          <p:cNvSpPr txBox="1"/>
          <p:nvPr>
            <p:custDataLst>
              <p:tags r:id="rId5"/>
            </p:custDataLst>
          </p:nvPr>
        </p:nvSpPr>
        <p:spPr>
          <a:xfrm>
            <a:off x="670559" y="254000"/>
            <a:ext cx="3401907"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1.4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前沿应用</a:t>
            </a:r>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通信</a:t>
            </a:r>
          </a:p>
        </p:txBody>
      </p:sp>
      <p:sp>
        <p:nvSpPr>
          <p:cNvPr id="3" name="灯片编号占位符 5">
            <a:extLst>
              <a:ext uri="{FF2B5EF4-FFF2-40B4-BE49-F238E27FC236}">
                <a16:creationId xmlns:a16="http://schemas.microsoft.com/office/drawing/2014/main" id="{1C61AF1D-7AC2-F4F0-CE5E-07123461DF3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7</a:t>
            </a:fld>
            <a:endParaRPr lang="zh-CN" altLang="en-US">
              <a:solidFill>
                <a:srgbClr val="000000">
                  <a:tint val="75000"/>
                </a:srgbClr>
              </a:solidFill>
              <a:latin typeface="Arial"/>
              <a:ea typeface="微软雅黑"/>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custDataLst>
              <p:tags r:id="rId1"/>
            </p:custDataLst>
          </p:nvPr>
        </p:nvSpPr>
        <p:spPr>
          <a:xfrm>
            <a:off x="1" y="248130"/>
            <a:ext cx="361950"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矩形 56"/>
          <p:cNvSpPr/>
          <p:nvPr>
            <p:custDataLst>
              <p:tags r:id="rId2"/>
            </p:custDataLst>
          </p:nvPr>
        </p:nvSpPr>
        <p:spPr>
          <a:xfrm>
            <a:off x="461220" y="248130"/>
            <a:ext cx="119805" cy="55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80" name="图片 79" descr="D:\3 融媒体\PPT制作\中国科学院大学标准Logo下载\国科大标准Logo\国科大标准Logo横式一（蓝色）.png国科大标准Logo横式一（蓝色）"/>
          <p:cNvPicPr>
            <a:picLocks noChangeAspect="1"/>
          </p:cNvPicPr>
          <p:nvPr>
            <p:custDataLst>
              <p:tags r:id="rId3"/>
            </p:custDataLst>
          </p:nvPr>
        </p:nvPicPr>
        <p:blipFill>
          <a:blip r:embed="rId8"/>
          <a:srcRect/>
          <a:stretch>
            <a:fillRect/>
          </a:stretch>
        </p:blipFill>
        <p:spPr>
          <a:xfrm>
            <a:off x="8837295" y="191770"/>
            <a:ext cx="2995295" cy="628015"/>
          </a:xfrm>
          <a:prstGeom prst="rect">
            <a:avLst/>
          </a:prstGeom>
        </p:spPr>
      </p:pic>
      <p:pic>
        <p:nvPicPr>
          <p:cNvPr id="1923171839" name="图片 1"/>
          <p:cNvPicPr>
            <a:picLocks noChangeAspect="1"/>
          </p:cNvPicPr>
          <p:nvPr>
            <p:custDataLst>
              <p:tags r:id="rId4"/>
            </p:custDataLst>
          </p:nvPr>
        </p:nvPicPr>
        <p:blipFill rotWithShape="1">
          <a:blip r:embed="rId9"/>
          <a:srcRect r="2485" b="23115"/>
          <a:stretch/>
        </p:blipFill>
        <p:spPr>
          <a:xfrm>
            <a:off x="3976170" y="1089131"/>
            <a:ext cx="7485167" cy="3959947"/>
          </a:xfrm>
          <a:prstGeom prst="rect">
            <a:avLst/>
          </a:prstGeom>
        </p:spPr>
      </p:pic>
      <p:sp>
        <p:nvSpPr>
          <p:cNvPr id="6" name="圆角矩形 5"/>
          <p:cNvSpPr/>
          <p:nvPr/>
        </p:nvSpPr>
        <p:spPr>
          <a:xfrm>
            <a:off x="561052" y="1489132"/>
            <a:ext cx="3043725" cy="1466209"/>
          </a:xfrm>
          <a:prstGeom prst="roundRect">
            <a:avLst>
              <a:gd name="adj" fmla="val 12087"/>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a:ea typeface="等线" panose="02010600030101010101" pitchFamily="2" charset="-122"/>
              <a:cs typeface="+mn-cs"/>
            </a:endParaRPr>
          </a:p>
        </p:txBody>
      </p:sp>
      <p:cxnSp>
        <p:nvCxnSpPr>
          <p:cNvPr id="8" name="肘形连接符 7"/>
          <p:cNvCxnSpPr>
            <a:cxnSpLocks/>
            <a:endCxn id="6" idx="3"/>
          </p:cNvCxnSpPr>
          <p:nvPr/>
        </p:nvCxnSpPr>
        <p:spPr>
          <a:xfrm rot="5400000">
            <a:off x="3578268" y="1432639"/>
            <a:ext cx="816108" cy="763089"/>
          </a:xfrm>
          <a:prstGeom prst="bentConnector2">
            <a:avLst/>
          </a:prstGeom>
          <a:ln w="190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 name="肘形连接符 8"/>
          <p:cNvCxnSpPr>
            <a:cxnSpLocks/>
            <a:endCxn id="10" idx="3"/>
          </p:cNvCxnSpPr>
          <p:nvPr/>
        </p:nvCxnSpPr>
        <p:spPr>
          <a:xfrm rot="5400000">
            <a:off x="3189746" y="3745530"/>
            <a:ext cx="1613129" cy="783065"/>
          </a:xfrm>
          <a:prstGeom prst="bentConnector2">
            <a:avLst/>
          </a:prstGeom>
          <a:ln w="190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sp>
        <p:nvSpPr>
          <p:cNvPr id="10" name="圆角矩形 9"/>
          <p:cNvSpPr/>
          <p:nvPr/>
        </p:nvSpPr>
        <p:spPr>
          <a:xfrm>
            <a:off x="561053" y="4042409"/>
            <a:ext cx="3043724" cy="1802435"/>
          </a:xfrm>
          <a:prstGeom prst="roundRect">
            <a:avLst>
              <a:gd name="adj" fmla="val 10791"/>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3" name="文本框 2">
            <a:extLst>
              <a:ext uri="{FF2B5EF4-FFF2-40B4-BE49-F238E27FC236}">
                <a16:creationId xmlns:a16="http://schemas.microsoft.com/office/drawing/2014/main" id="{255926C2-E70C-3452-2455-30E89EB62073}"/>
              </a:ext>
            </a:extLst>
          </p:cNvPr>
          <p:cNvSpPr txBox="1"/>
          <p:nvPr/>
        </p:nvSpPr>
        <p:spPr>
          <a:xfrm>
            <a:off x="5781694" y="5093886"/>
            <a:ext cx="387411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0000"/>
                </a:solidFill>
                <a:latin typeface="黑体" panose="02010609060101010101" pitchFamily="49" charset="-122"/>
                <a:ea typeface="黑体" panose="02010609060101010101" pitchFamily="49" charset="-122"/>
              </a:rPr>
              <a:t>OAM</a:t>
            </a:r>
            <a:r>
              <a:rPr lang="zh-CN" altLang="en-US" sz="1600" dirty="0">
                <a:solidFill>
                  <a:srgbClr val="000000"/>
                </a:solidFill>
                <a:latin typeface="黑体" panose="02010609060101010101" pitchFamily="49" charset="-122"/>
                <a:ea typeface="黑体" panose="02010609060101010101" pitchFamily="49" charset="-122"/>
              </a:rPr>
              <a:t>在显微成像方面的应用</a:t>
            </a:r>
          </a:p>
        </p:txBody>
      </p:sp>
      <p:sp>
        <p:nvSpPr>
          <p:cNvPr id="11" name="文本框 10">
            <a:extLst>
              <a:ext uri="{FF2B5EF4-FFF2-40B4-BE49-F238E27FC236}">
                <a16:creationId xmlns:a16="http://schemas.microsoft.com/office/drawing/2014/main" id="{54D9AA75-1138-8586-EF21-E3EFDEF78848}"/>
              </a:ext>
            </a:extLst>
          </p:cNvPr>
          <p:cNvSpPr txBox="1"/>
          <p:nvPr/>
        </p:nvSpPr>
        <p:spPr>
          <a:xfrm>
            <a:off x="5834991" y="5614938"/>
            <a:ext cx="376752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i="1" dirty="0">
                <a:latin typeface="Arial" panose="020B0604020202020204" pitchFamily="34" charset="0"/>
                <a:cs typeface="Arial" panose="020B0604020202020204" pitchFamily="34" charset="0"/>
              </a:rPr>
              <a:t>Nature, 2006, 440(7086): 935-939</a:t>
            </a:r>
            <a:endParaRPr lang="zh-CN" altLang="en-US" sz="1600" i="1"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4E45610-4EA3-4F82-5126-F26ED071D600}"/>
              </a:ext>
            </a:extLst>
          </p:cNvPr>
          <p:cNvSpPr txBox="1"/>
          <p:nvPr>
            <p:custDataLst>
              <p:tags r:id="rId5"/>
            </p:custDataLst>
          </p:nvPr>
        </p:nvSpPr>
        <p:spPr>
          <a:xfrm>
            <a:off x="670559" y="254000"/>
            <a:ext cx="4472027" cy="523220"/>
          </a:xfrm>
          <a:prstGeom prst="rect">
            <a:avLst/>
          </a:prstGeom>
        </p:spPr>
        <p:txBody>
          <a:bodyPr wrap="square">
            <a:spAutoFit/>
          </a:bodyPr>
          <a:lstStyle>
            <a:defPPr>
              <a:defRPr lang="zh-CN"/>
            </a:defPPr>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1.4 </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前沿应用</a:t>
            </a:r>
            <a:r>
              <a:rPr lang="en-US" altLang="zh-CN" sz="2800" b="1" dirty="0">
                <a:solidFill>
                  <a:prstClr val="black"/>
                </a:solidFill>
                <a:latin typeface="Times New Roman" panose="02020603050405020304" charset="0"/>
                <a:ea typeface="思源黑体" panose="020B0400000000000000" pitchFamily="34" charset="-122"/>
                <a:sym typeface="Arial" panose="020B0604020202020204" pitchFamily="34" charset="0"/>
              </a:rPr>
              <a:t>—</a:t>
            </a:r>
            <a:r>
              <a:rPr lang="zh-CN" altLang="en-US" sz="2800" b="1" dirty="0">
                <a:solidFill>
                  <a:prstClr val="black"/>
                </a:solidFill>
                <a:latin typeface="Times New Roman" panose="02020603050405020304" charset="0"/>
                <a:ea typeface="思源黑体" panose="020B0400000000000000" pitchFamily="34" charset="-122"/>
                <a:sym typeface="Arial" panose="020B0604020202020204" pitchFamily="34" charset="0"/>
              </a:rPr>
              <a:t>显微成像</a:t>
            </a:r>
          </a:p>
        </p:txBody>
      </p:sp>
      <p:sp>
        <p:nvSpPr>
          <p:cNvPr id="24" name="灯片编号占位符 5">
            <a:extLst>
              <a:ext uri="{FF2B5EF4-FFF2-40B4-BE49-F238E27FC236}">
                <a16:creationId xmlns:a16="http://schemas.microsoft.com/office/drawing/2014/main" id="{7D617CDD-6F8B-8F7D-81E4-58EAA7B8C6F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82555-39E9-48B7-9FA8-36D069C02A2D}" type="slidenum">
              <a:rPr lang="zh-CN" altLang="en-US" smtClean="0">
                <a:solidFill>
                  <a:srgbClr val="000000">
                    <a:tint val="75000"/>
                  </a:srgbClr>
                </a:solidFill>
                <a:latin typeface="Arial"/>
                <a:ea typeface="微软雅黑"/>
              </a:rPr>
              <a:pPr/>
              <a:t>8</a:t>
            </a:fld>
            <a:endParaRPr lang="zh-CN" altLang="en-US">
              <a:solidFill>
                <a:srgbClr val="000000">
                  <a:tint val="75000"/>
                </a:srgbClr>
              </a:solidFill>
              <a:latin typeface="Arial"/>
              <a:ea typeface="微软雅黑"/>
            </a:endParaRPr>
          </a:p>
        </p:txBody>
      </p:sp>
      <p:sp>
        <p:nvSpPr>
          <p:cNvPr id="25" name="文本框 24">
            <a:extLst>
              <a:ext uri="{FF2B5EF4-FFF2-40B4-BE49-F238E27FC236}">
                <a16:creationId xmlns:a16="http://schemas.microsoft.com/office/drawing/2014/main" id="{C9F8764B-71C7-02E7-CC47-8B5600D73521}"/>
              </a:ext>
            </a:extLst>
          </p:cNvPr>
          <p:cNvSpPr txBox="1"/>
          <p:nvPr/>
        </p:nvSpPr>
        <p:spPr>
          <a:xfrm>
            <a:off x="600997" y="1551275"/>
            <a:ext cx="3003780" cy="1323439"/>
          </a:xfrm>
          <a:prstGeom prst="rect">
            <a:avLst/>
          </a:prstGeom>
          <a:noFill/>
        </p:spPr>
        <p:txBody>
          <a:bodyPr wrap="square" rtlCol="0">
            <a:spAutoFit/>
          </a:bodyPr>
          <a:lstStyle/>
          <a:p>
            <a:r>
              <a:rPr lang="en-US" altLang="zh-CN" sz="2000" dirty="0">
                <a:solidFill>
                  <a:srgbClr val="000000"/>
                </a:solidFill>
                <a:latin typeface="黑体" panose="02010609060101010101" pitchFamily="49" charset="-122"/>
                <a:ea typeface="黑体" panose="02010609060101010101" pitchFamily="49" charset="-122"/>
              </a:rPr>
              <a:t>  OAM</a:t>
            </a:r>
            <a:r>
              <a:rPr lang="zh-CN" altLang="en-US" sz="2000" dirty="0">
                <a:solidFill>
                  <a:srgbClr val="000000"/>
                </a:solidFill>
                <a:latin typeface="黑体" panose="02010609060101010101" pitchFamily="49" charset="-122"/>
                <a:ea typeface="黑体" panose="02010609060101010101" pitchFamily="49" charset="-122"/>
              </a:rPr>
              <a:t>光束具有特殊的螺旋相位结构，可以用于螺旋相位对比成像，使被测物体的边缘对比度增强</a:t>
            </a:r>
          </a:p>
        </p:txBody>
      </p:sp>
      <p:sp>
        <p:nvSpPr>
          <p:cNvPr id="28" name="文本框 27">
            <a:extLst>
              <a:ext uri="{FF2B5EF4-FFF2-40B4-BE49-F238E27FC236}">
                <a16:creationId xmlns:a16="http://schemas.microsoft.com/office/drawing/2014/main" id="{898A24F8-3A5B-5287-548B-8BA9A265BAA5}"/>
              </a:ext>
            </a:extLst>
          </p:cNvPr>
          <p:cNvSpPr txBox="1"/>
          <p:nvPr/>
        </p:nvSpPr>
        <p:spPr>
          <a:xfrm>
            <a:off x="670559" y="4113526"/>
            <a:ext cx="2954191" cy="1631216"/>
          </a:xfrm>
          <a:prstGeom prst="rect">
            <a:avLst/>
          </a:prstGeom>
          <a:noFill/>
        </p:spPr>
        <p:txBody>
          <a:bodyPr wrap="square" rtlCol="0">
            <a:spAutoFit/>
          </a:bodyPr>
          <a:lstStyle/>
          <a:p>
            <a:r>
              <a:rPr lang="en-US" altLang="zh-CN" sz="2000" dirty="0">
                <a:solidFill>
                  <a:srgbClr val="000000"/>
                </a:solidFill>
                <a:latin typeface="黑体" panose="02010609060101010101" pitchFamily="49" charset="-122"/>
                <a:ea typeface="黑体" panose="02010609060101010101" pitchFamily="49" charset="-122"/>
              </a:rPr>
              <a:t>  OAM</a:t>
            </a:r>
            <a:r>
              <a:rPr lang="zh-CN" altLang="en-US" sz="2000" dirty="0">
                <a:solidFill>
                  <a:srgbClr val="000000"/>
                </a:solidFill>
                <a:latin typeface="黑体" panose="02010609060101010101" pitchFamily="49" charset="-122"/>
                <a:ea typeface="黑体" panose="02010609060101010101" pitchFamily="49" charset="-122"/>
              </a:rPr>
              <a:t>光束具有环形的光强分布，中心强度为零，可以用于受激辐射损耗（</a:t>
            </a:r>
            <a:r>
              <a:rPr lang="en-US" altLang="zh-CN" sz="2000" dirty="0">
                <a:solidFill>
                  <a:srgbClr val="000000"/>
                </a:solidFill>
                <a:latin typeface="黑体" panose="02010609060101010101" pitchFamily="49" charset="-122"/>
                <a:ea typeface="黑体" panose="02010609060101010101" pitchFamily="49" charset="-122"/>
              </a:rPr>
              <a:t>STED</a:t>
            </a:r>
            <a:r>
              <a:rPr lang="zh-CN" altLang="en-US" sz="2000" dirty="0">
                <a:solidFill>
                  <a:srgbClr val="000000"/>
                </a:solidFill>
                <a:latin typeface="黑体" panose="02010609060101010101" pitchFamily="49" charset="-122"/>
                <a:ea typeface="黑体" panose="02010609060101010101" pitchFamily="49" charset="-122"/>
              </a:rPr>
              <a:t>）显微技术，实现超分辨显微</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1551654" y="1007542"/>
            <a:ext cx="485774" cy="0"/>
          </a:xfrm>
          <a:prstGeom prst="line">
            <a:avLst/>
          </a:prstGeom>
          <a:ln w="571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65715" y="507542"/>
            <a:ext cx="2512060" cy="460375"/>
          </a:xfrm>
          <a:prstGeom prst="rect">
            <a:avLst/>
          </a:prstGeom>
        </p:spPr>
        <p:txBody>
          <a:bodyPr wrap="none">
            <a:spAutoFit/>
          </a:bodyPr>
          <a:lstStyle/>
          <a:p>
            <a:r>
              <a:rPr lang="en-US" altLang="zh-CN" sz="2400">
                <a:solidFill>
                  <a:schemeClr val="bg1">
                    <a:alpha val="10000"/>
                  </a:schemeClr>
                </a:solidFill>
                <a:latin typeface="Times New Roman" panose="02020603050405020304" charset="0"/>
                <a:ea typeface="思源黑体" panose="020B0400000000000000" pitchFamily="34" charset="-122"/>
              </a:rPr>
              <a:t>CATALOG PAGE</a:t>
            </a:r>
          </a:p>
        </p:txBody>
      </p:sp>
      <p:sp>
        <p:nvSpPr>
          <p:cNvPr id="14" name="椭圆 13"/>
          <p:cNvSpPr/>
          <p:nvPr/>
        </p:nvSpPr>
        <p:spPr>
          <a:xfrm>
            <a:off x="5024413" y="1231795"/>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01</a:t>
            </a:r>
            <a:endParaRPr lang="zh-CN" altLang="en-US" sz="3200" dirty="0"/>
          </a:p>
        </p:txBody>
      </p:sp>
      <p:sp>
        <p:nvSpPr>
          <p:cNvPr id="18" name="文本框 17"/>
          <p:cNvSpPr txBox="1"/>
          <p:nvPr/>
        </p:nvSpPr>
        <p:spPr>
          <a:xfrm>
            <a:off x="6142761" y="1438919"/>
            <a:ext cx="3607086"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轨道角动量</a:t>
            </a:r>
          </a:p>
        </p:txBody>
      </p:sp>
      <p:sp>
        <p:nvSpPr>
          <p:cNvPr id="29" name="椭圆 28"/>
          <p:cNvSpPr/>
          <p:nvPr/>
        </p:nvSpPr>
        <p:spPr>
          <a:xfrm>
            <a:off x="5022556" y="2540353"/>
            <a:ext cx="937469" cy="9374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02</a:t>
            </a:r>
            <a:endParaRPr lang="zh-CN" altLang="en-US" sz="3200" dirty="0"/>
          </a:p>
        </p:txBody>
      </p:sp>
      <p:sp>
        <p:nvSpPr>
          <p:cNvPr id="31" name="文本框 30"/>
          <p:cNvSpPr txBox="1"/>
          <p:nvPr/>
        </p:nvSpPr>
        <p:spPr>
          <a:xfrm>
            <a:off x="6140904" y="2747477"/>
            <a:ext cx="3053757" cy="523220"/>
          </a:xfrm>
          <a:prstGeom prst="rect">
            <a:avLst/>
          </a:prstGeom>
          <a:noFill/>
        </p:spPr>
        <p:txBody>
          <a:bodyPr wrap="square" rtlCol="0">
            <a:spAutoFit/>
          </a:bodyPr>
          <a:lstStyle/>
          <a:p>
            <a:r>
              <a:rPr lang="zh-CN" altLang="en-US" sz="2800" dirty="0">
                <a:solidFill>
                  <a:schemeClr val="accent1"/>
                </a:solidFill>
                <a:latin typeface="黑体" panose="02010609060101010101" pitchFamily="49" charset="-122"/>
                <a:ea typeface="黑体" panose="02010609060101010101" pitchFamily="49" charset="-122"/>
              </a:rPr>
              <a:t>光学操控</a:t>
            </a:r>
          </a:p>
        </p:txBody>
      </p:sp>
      <p:sp>
        <p:nvSpPr>
          <p:cNvPr id="34" name="椭圆 33"/>
          <p:cNvSpPr/>
          <p:nvPr/>
        </p:nvSpPr>
        <p:spPr>
          <a:xfrm>
            <a:off x="5022556" y="3848911"/>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a typeface="Source Han Sans SC Normal" panose="020B0400000000000000" pitchFamily="34" charset="-128"/>
              </a:rPr>
              <a:t>03</a:t>
            </a:r>
            <a:endParaRPr lang="zh-CN" altLang="en-US" sz="3200" dirty="0"/>
          </a:p>
        </p:txBody>
      </p:sp>
      <p:sp>
        <p:nvSpPr>
          <p:cNvPr id="36" name="文本框 35"/>
          <p:cNvSpPr txBox="1"/>
          <p:nvPr/>
        </p:nvSpPr>
        <p:spPr>
          <a:xfrm>
            <a:off x="6140905" y="4056035"/>
            <a:ext cx="4232050"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自旋轨道相互作用</a:t>
            </a:r>
          </a:p>
        </p:txBody>
      </p:sp>
      <p:grpSp>
        <p:nvGrpSpPr>
          <p:cNvPr id="5" name="组合 4">
            <a:extLst>
              <a:ext uri="{FF2B5EF4-FFF2-40B4-BE49-F238E27FC236}">
                <a16:creationId xmlns:a16="http://schemas.microsoft.com/office/drawing/2014/main" id="{E3AC2BBB-528E-9551-359C-C2061108DE41}"/>
              </a:ext>
            </a:extLst>
          </p:cNvPr>
          <p:cNvGrpSpPr/>
          <p:nvPr/>
        </p:nvGrpSpPr>
        <p:grpSpPr>
          <a:xfrm>
            <a:off x="724811" y="2810164"/>
            <a:ext cx="3572934" cy="1237672"/>
            <a:chOff x="4309532" y="664520"/>
            <a:chExt cx="3572934" cy="1237672"/>
          </a:xfrm>
        </p:grpSpPr>
        <p:sp>
          <p:nvSpPr>
            <p:cNvPr id="33" name="ïşlîḓé"/>
            <p:cNvSpPr txBox="1"/>
            <p:nvPr>
              <p:custDataLst>
                <p:tags r:id="rId2"/>
              </p:custDataLst>
            </p:nvPr>
          </p:nvSpPr>
          <p:spPr>
            <a:xfrm>
              <a:off x="4962921" y="664520"/>
              <a:ext cx="22661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algn="ctr" defTabSz="914400" rtl="0" eaLnBrk="1" fontAlgn="auto" latinLnBrk="0" hangingPunct="1">
                <a:lnSpc>
                  <a:spcPct val="100000"/>
                </a:lnSpc>
                <a:buClrTx/>
                <a:buSzTx/>
                <a:buFontTx/>
                <a:buNone/>
              </a:pPr>
              <a:r>
                <a:rPr kumimoji="0" lang="zh-CN" altLang="en-US" sz="5400" b="0" u="none" strike="noStrike" kern="1200" cap="none" normalizeH="0" baseline="0" dirty="0">
                  <a:solidFill>
                    <a:schemeClr val="accent1"/>
                  </a:solidFill>
                  <a:latin typeface="Times New Roman" panose="02020603050405020304" charset="0"/>
                  <a:ea typeface="思源黑体" panose="020B0400000000000000" pitchFamily="34" charset="-122"/>
                  <a:cs typeface="微软雅黑" panose="020B0503020204020204" pitchFamily="34" charset="-122"/>
                  <a:sym typeface="思源黑体" panose="020B0400000000000000" pitchFamily="34" charset="-122"/>
                </a:rPr>
                <a:t>目录</a:t>
              </a:r>
            </a:p>
          </p:txBody>
        </p:sp>
        <p:sp>
          <p:nvSpPr>
            <p:cNvPr id="24" name="ïşlîḓé"/>
            <p:cNvSpPr txBox="1"/>
            <p:nvPr>
              <p:custDataLst>
                <p:tags r:id="rId3"/>
              </p:custDataLst>
            </p:nvPr>
          </p:nvSpPr>
          <p:spPr>
            <a:xfrm>
              <a:off x="4309532" y="1551471"/>
              <a:ext cx="3572934" cy="350721"/>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800" b="0" u="none" strike="noStrike" kern="1200" cap="none" normalizeH="0" baseline="0" dirty="0">
                  <a:solidFill>
                    <a:schemeClr val="accent1"/>
                  </a:solidFill>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rPr>
                <a:t>CONTENTS</a:t>
              </a:r>
              <a:endParaRPr kumimoji="0" lang="zh-CN" altLang="en-US" sz="1800" b="0" u="none" strike="noStrike" kern="1200" cap="none" spc="600" normalizeH="0" baseline="0" noProof="0" dirty="0">
                <a:ln>
                  <a:noFill/>
                </a:ln>
                <a:solidFill>
                  <a:schemeClr val="accent1"/>
                </a:solidFill>
                <a:effectLst/>
                <a:uLnTx/>
                <a:uFillTx/>
                <a:latin typeface="Times New Roman" panose="02020603050405020304" charset="0"/>
                <a:ea typeface="思源黑体" panose="020B0400000000000000" pitchFamily="34" charset="-122"/>
                <a:cs typeface="Times New Roman" panose="02020603050405020304" charset="0"/>
                <a:sym typeface="思源黑体" panose="020B0400000000000000" pitchFamily="34" charset="-122"/>
              </a:endParaRPr>
            </a:p>
          </p:txBody>
        </p:sp>
      </p:grpSp>
      <p:pic>
        <p:nvPicPr>
          <p:cNvPr id="12" name="图片 11" descr="D:\3 融媒体\PPT制作\中国科学院大学标准Logo下载\国科大标准Logo\国科大标准Logo横式一（蓝色）.png国科大标准Logo横式一（蓝色）"/>
          <p:cNvPicPr>
            <a:picLocks noChangeAspect="1"/>
          </p:cNvPicPr>
          <p:nvPr>
            <p:custDataLst>
              <p:tags r:id="rId1"/>
            </p:custDataLst>
          </p:nvPr>
        </p:nvPicPr>
        <p:blipFill>
          <a:blip r:embed="rId5"/>
          <a:srcRect/>
          <a:stretch>
            <a:fillRect/>
          </a:stretch>
        </p:blipFill>
        <p:spPr>
          <a:xfrm>
            <a:off x="124460" y="191770"/>
            <a:ext cx="2995295" cy="628015"/>
          </a:xfrm>
          <a:prstGeom prst="rect">
            <a:avLst/>
          </a:prstGeom>
        </p:spPr>
      </p:pic>
      <p:sp>
        <p:nvSpPr>
          <p:cNvPr id="6" name="灯片编号占位符 5">
            <a:extLst>
              <a:ext uri="{FF2B5EF4-FFF2-40B4-BE49-F238E27FC236}">
                <a16:creationId xmlns:a16="http://schemas.microsoft.com/office/drawing/2014/main" id="{4310E3F9-05E4-D838-C0D7-F161EB8C0FB5}"/>
              </a:ext>
            </a:extLst>
          </p:cNvPr>
          <p:cNvSpPr>
            <a:spLocks noGrp="1"/>
          </p:cNvSpPr>
          <p:nvPr>
            <p:ph type="sldNum" sz="quarter" idx="11"/>
          </p:nvPr>
        </p:nvSpPr>
        <p:spPr/>
        <p:txBody>
          <a:bodyPr/>
          <a:lstStyle/>
          <a:p>
            <a:fld id="{6CA82555-39E9-48B7-9FA8-36D069C02A2D}" type="slidenum">
              <a:rPr lang="zh-CN" altLang="en-US" smtClean="0"/>
              <a:t>9</a:t>
            </a:fld>
            <a:endParaRPr lang="zh-CN" altLang="en-US"/>
          </a:p>
        </p:txBody>
      </p:sp>
      <p:sp>
        <p:nvSpPr>
          <p:cNvPr id="8" name="椭圆 7">
            <a:extLst>
              <a:ext uri="{FF2B5EF4-FFF2-40B4-BE49-F238E27FC236}">
                <a16:creationId xmlns:a16="http://schemas.microsoft.com/office/drawing/2014/main" id="{C79E152C-6211-66CC-4F0C-5B53B20D27CC}"/>
              </a:ext>
            </a:extLst>
          </p:cNvPr>
          <p:cNvSpPr/>
          <p:nvPr/>
        </p:nvSpPr>
        <p:spPr>
          <a:xfrm>
            <a:off x="5022556" y="5157470"/>
            <a:ext cx="937469" cy="93746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ea typeface="Source Han Sans SC Normal" panose="020B0400000000000000" pitchFamily="34" charset="-128"/>
              </a:rPr>
              <a:t>04</a:t>
            </a:r>
            <a:endParaRPr lang="zh-CN" altLang="en-US" sz="3200" dirty="0"/>
          </a:p>
        </p:txBody>
      </p:sp>
      <p:sp>
        <p:nvSpPr>
          <p:cNvPr id="10" name="文本框 9">
            <a:extLst>
              <a:ext uri="{FF2B5EF4-FFF2-40B4-BE49-F238E27FC236}">
                <a16:creationId xmlns:a16="http://schemas.microsoft.com/office/drawing/2014/main" id="{0125A65C-FAAB-FDC6-973A-D0720C404F0A}"/>
              </a:ext>
            </a:extLst>
          </p:cNvPr>
          <p:cNvSpPr txBox="1"/>
          <p:nvPr/>
        </p:nvSpPr>
        <p:spPr>
          <a:xfrm>
            <a:off x="6140903" y="5364594"/>
            <a:ext cx="3463949" cy="523220"/>
          </a:xfrm>
          <a:prstGeom prst="rect">
            <a:avLst/>
          </a:prstGeom>
          <a:noFill/>
        </p:spPr>
        <p:txBody>
          <a:bodyPr wrap="square" rtlCol="0">
            <a:spAutoFit/>
          </a:bodyPr>
          <a:lstStyle/>
          <a:p>
            <a:r>
              <a:rPr lang="zh-CN" altLang="en-US" sz="2800" dirty="0">
                <a:solidFill>
                  <a:schemeClr val="bg1">
                    <a:lumMod val="65000"/>
                  </a:schemeClr>
                </a:solidFill>
                <a:latin typeface="黑体" panose="02010609060101010101" pitchFamily="49" charset="-122"/>
                <a:ea typeface="黑体" panose="02010609060101010101" pitchFamily="49" charset="-122"/>
              </a:rPr>
              <a:t>总结与展望</a:t>
            </a:r>
          </a:p>
        </p:txBody>
      </p:sp>
    </p:spTree>
    <p:extLst>
      <p:ext uri="{BB962C8B-B14F-4D97-AF65-F5344CB8AC3E}">
        <p14:creationId xmlns:p14="http://schemas.microsoft.com/office/powerpoint/2010/main" val="13700658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86a64a2-68e5-46fc-8f49-5903dbd023af"/>
  <p:tag name="COMMONDATA" val="eyJjb3VudCI6NCwiaGRpZCI6ImVjZjE3YmY2MGExNDdiYmU2NmZkMGY0ZDY3NGVkNWYz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023国科大融媒体编辑部出品">
  <a:themeElements>
    <a:clrScheme name="深红+深灰">
      <a:dk1>
        <a:srgbClr val="000000"/>
      </a:dk1>
      <a:lt1>
        <a:srgbClr val="FFFFFF"/>
      </a:lt1>
      <a:dk2>
        <a:srgbClr val="768395"/>
      </a:dk2>
      <a:lt2>
        <a:srgbClr val="F0F0F0"/>
      </a:lt2>
      <a:accent1>
        <a:srgbClr val="AA2928"/>
      </a:accent1>
      <a:accent2>
        <a:srgbClr val="EA7D7C"/>
      </a:accent2>
      <a:accent3>
        <a:srgbClr val="3F3F3F"/>
      </a:accent3>
      <a:accent4>
        <a:srgbClr val="818181"/>
      </a:accent4>
      <a:accent5>
        <a:srgbClr val="A5A5A5"/>
      </a:accent5>
      <a:accent6>
        <a:srgbClr val="C9C9C9"/>
      </a:accent6>
      <a:hlink>
        <a:srgbClr val="D34746"/>
      </a:hlink>
      <a:folHlink>
        <a:srgbClr val="BFBFBF"/>
      </a:folHlink>
    </a:clrScheme>
    <a:fontScheme name="字体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深红+深灰">
      <a:dk1>
        <a:srgbClr val="000000"/>
      </a:dk1>
      <a:lt1>
        <a:srgbClr val="FFFFFF"/>
      </a:lt1>
      <a:dk2>
        <a:srgbClr val="768395"/>
      </a:dk2>
      <a:lt2>
        <a:srgbClr val="F0F0F0"/>
      </a:lt2>
      <a:accent1>
        <a:srgbClr val="AA2928"/>
      </a:accent1>
      <a:accent2>
        <a:srgbClr val="EA7D7C"/>
      </a:accent2>
      <a:accent3>
        <a:srgbClr val="3F3F3F"/>
      </a:accent3>
      <a:accent4>
        <a:srgbClr val="818181"/>
      </a:accent4>
      <a:accent5>
        <a:srgbClr val="A5A5A5"/>
      </a:accent5>
      <a:accent6>
        <a:srgbClr val="C9C9C9"/>
      </a:accent6>
      <a:hlink>
        <a:srgbClr val="D34746"/>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2023国科大融媒体编辑部出品">
  <a:themeElements>
    <a:clrScheme name="深红+深灰">
      <a:dk1>
        <a:srgbClr val="000000"/>
      </a:dk1>
      <a:lt1>
        <a:srgbClr val="FFFFFF"/>
      </a:lt1>
      <a:dk2>
        <a:srgbClr val="768395"/>
      </a:dk2>
      <a:lt2>
        <a:srgbClr val="F0F0F0"/>
      </a:lt2>
      <a:accent1>
        <a:srgbClr val="AA2928"/>
      </a:accent1>
      <a:accent2>
        <a:srgbClr val="EA7D7C"/>
      </a:accent2>
      <a:accent3>
        <a:srgbClr val="3F3F3F"/>
      </a:accent3>
      <a:accent4>
        <a:srgbClr val="818181"/>
      </a:accent4>
      <a:accent5>
        <a:srgbClr val="A5A5A5"/>
      </a:accent5>
      <a:accent6>
        <a:srgbClr val="C9C9C9"/>
      </a:accent6>
      <a:hlink>
        <a:srgbClr val="D34746"/>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3067</Words>
  <Application>Microsoft Office PowerPoint</Application>
  <PresentationFormat>宽屏</PresentationFormat>
  <Paragraphs>328</Paragraphs>
  <Slides>36</Slides>
  <Notes>13</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36</vt:i4>
      </vt:variant>
    </vt:vector>
  </HeadingPairs>
  <TitlesOfParts>
    <vt:vector size="47" baseType="lpstr">
      <vt:lpstr>Source Han Sans SC Normal</vt:lpstr>
      <vt:lpstr>等线</vt:lpstr>
      <vt:lpstr>黑体</vt:lpstr>
      <vt:lpstr>微软雅黑</vt:lpstr>
      <vt:lpstr>Arial</vt:lpstr>
      <vt:lpstr>Cambria Math</vt:lpstr>
      <vt:lpstr>Times New Roman</vt:lpstr>
      <vt:lpstr>Wingdings</vt:lpstr>
      <vt:lpstr>2023国科大融媒体编辑部出品</vt:lpstr>
      <vt:lpstr>1_Office 主题​​</vt:lpstr>
      <vt:lpstr>1_2023国科大融媒体编辑部出品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Di Ma</cp:lastModifiedBy>
  <cp:revision>78</cp:revision>
  <dcterms:created xsi:type="dcterms:W3CDTF">2023-11-01T11:55:41Z</dcterms:created>
  <dcterms:modified xsi:type="dcterms:W3CDTF">2024-05-08T02:05:54Z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2052-5.5.0.7954</vt:lpwstr>
  </property>
  <property fmtid="{D5CDD505-2E9C-101B-9397-08002B2CF9AE}" pid="3" name="KSOTemplateUUID">
    <vt:lpwstr>v1.0_mb_zTRBwOkk6jegK/EGCRRUZA==</vt:lpwstr>
  </property>
  <property fmtid="{D5CDD505-2E9C-101B-9397-08002B2CF9AE}" pid="4" name="ICV">
    <vt:lpwstr>2C7DB994BA5F41B399EFEB1E625B7FD1</vt:lpwstr>
  </property>
</Properties>
</file>